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Raleway SemiBold"/>
      <p:regular r:id="rId32"/>
      <p:bold r:id="rId33"/>
      <p:italic r:id="rId34"/>
      <p:boldItalic r:id="rId35"/>
    </p:embeddedFont>
    <p:embeddedFont>
      <p:font typeface="Robo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RalewaySemiBold-bold.fntdata"/><Relationship Id="rId10" Type="http://schemas.openxmlformats.org/officeDocument/2006/relationships/slide" Target="slides/slide5.xml"/><Relationship Id="rId32" Type="http://schemas.openxmlformats.org/officeDocument/2006/relationships/font" Target="fonts/RalewaySemiBold-regular.fntdata"/><Relationship Id="rId13" Type="http://schemas.openxmlformats.org/officeDocument/2006/relationships/slide" Target="slides/slide8.xml"/><Relationship Id="rId35" Type="http://schemas.openxmlformats.org/officeDocument/2006/relationships/font" Target="fonts/RalewaySemiBold-boldItalic.fntdata"/><Relationship Id="rId12" Type="http://schemas.openxmlformats.org/officeDocument/2006/relationships/slide" Target="slides/slide7.xml"/><Relationship Id="rId34" Type="http://schemas.openxmlformats.org/officeDocument/2006/relationships/font" Target="fonts/RalewaySemiBold-italic.fntdata"/><Relationship Id="rId15" Type="http://schemas.openxmlformats.org/officeDocument/2006/relationships/slide" Target="slides/slide10.xml"/><Relationship Id="rId37" Type="http://schemas.openxmlformats.org/officeDocument/2006/relationships/font" Target="fonts/Roboto-bold.fntdata"/><Relationship Id="rId14" Type="http://schemas.openxmlformats.org/officeDocument/2006/relationships/slide" Target="slides/slide9.xml"/><Relationship Id="rId36" Type="http://schemas.openxmlformats.org/officeDocument/2006/relationships/font" Target="fonts/Roboto-regular.fntdata"/><Relationship Id="rId17" Type="http://schemas.openxmlformats.org/officeDocument/2006/relationships/slide" Target="slides/slide12.xml"/><Relationship Id="rId39" Type="http://schemas.openxmlformats.org/officeDocument/2006/relationships/font" Target="fonts/Roboto-boldItalic.fntdata"/><Relationship Id="rId16" Type="http://schemas.openxmlformats.org/officeDocument/2006/relationships/slide" Target="slides/slide11.xml"/><Relationship Id="rId38" Type="http://schemas.openxmlformats.org/officeDocument/2006/relationships/font" Target="fonts/Robo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fa999965b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fa999965b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0243754509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0243754509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0243754509_3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0243754509_3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 sz="1150">
                <a:solidFill>
                  <a:srgbClr val="2C2F34"/>
                </a:solidFill>
                <a:highlight>
                  <a:srgbClr val="FFFFFF"/>
                </a:highlight>
                <a:latin typeface="Roboto"/>
                <a:ea typeface="Roboto"/>
                <a:cs typeface="Roboto"/>
                <a:sym typeface="Roboto"/>
              </a:rPr>
              <a:t>algoritma performansında zaman ve alan verimliliği birbirine terstir. Yani hız arttıkça bellek tüketimi artar.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024375450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024375450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
              <a:t>BURADA M VE İKİ DÖNGÜYÜ YÜRÜTME ZAMANI VE ALANI KARŞILAŞTIRALIM.</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033ce578a9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033ce578a9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
              <a:t>BURADA BİNARY SEARCH YAPALIM VE İKİ DÖNGÜYÜ YÜRÜTME ZAMANI VE ALANI KARŞILAŞTIRALIM.</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0243754509_3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0243754509_3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033ce578a9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033ce578a9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0243754509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0243754509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033ce578a9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033ce578a9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033ce578a9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033ce578a9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033ce578a9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033ce578a9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0243754509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0243754509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
              <a:t>bir algoritmanın verimliliği </a:t>
            </a:r>
            <a:r>
              <a:rPr lang="tr" sz="1600">
                <a:solidFill>
                  <a:srgbClr val="292929"/>
                </a:solidFill>
                <a:highlight>
                  <a:srgbClr val="FFFFFF"/>
                </a:highlight>
                <a:latin typeface="Georgia"/>
                <a:ea typeface="Georgia"/>
                <a:cs typeface="Georgia"/>
                <a:sym typeface="Georgia"/>
              </a:rPr>
              <a:t>CPU kullanım, bellek , disk , Ağ(network ) kaynakların kullanımı gibi durumlara da bağlıdır.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033ce578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033ce578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033ce578a9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033ce578a9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0243754509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0243754509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0243754509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0243754509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 sz="1600">
                <a:solidFill>
                  <a:srgbClr val="292929"/>
                </a:solidFill>
                <a:highlight>
                  <a:srgbClr val="FFFFFF"/>
                </a:highlight>
                <a:latin typeface="Georgia"/>
                <a:ea typeface="Georgia"/>
                <a:cs typeface="Georgia"/>
                <a:sym typeface="Georgia"/>
              </a:rPr>
              <a:t>Buradaki süre, zaman olarak değil algoritmanın tamamlanması için yapılan işlem sayısının hesaplanmasıdır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033ce578a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033ce578a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0243754509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0243754509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243754509_3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243754509_3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33ce578a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33ce578a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0243754509_3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0243754509_3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gif"/><Relationship Id="rId4" Type="http://schemas.openxmlformats.org/officeDocument/2006/relationships/hyperlink" Target="https://web.ogu.edu.tr/Storage/egulbandilar/Uploads/AlgoritmaAnalizi.pdf" TargetMode="External"/><Relationship Id="rId5" Type="http://schemas.openxmlformats.org/officeDocument/2006/relationships/hyperlink" Target="http://gunaytemur.com/d_2020/2020yaz/ders_1_ek.pdf" TargetMode="External"/><Relationship Id="rId6" Type="http://schemas.openxmlformats.org/officeDocument/2006/relationships/hyperlink" Target="http://cagataykiziltan.net/programin-calisma-hizi-ve-algoritma-verimliligi/zaman-karmasikligi-ve-buyuk-o-notasyonu-time-complexity-and-big-o-notati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p:nvPr/>
        </p:nvSpPr>
        <p:spPr>
          <a:xfrm>
            <a:off x="450050" y="214325"/>
            <a:ext cx="8218800" cy="45006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p:nvPr/>
        </p:nvSpPr>
        <p:spPr>
          <a:xfrm>
            <a:off x="707225" y="450050"/>
            <a:ext cx="7715400" cy="4050600"/>
          </a:xfrm>
          <a:prstGeom prst="rect">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 name="Google Shape;56;p13"/>
          <p:cNvCxnSpPr/>
          <p:nvPr/>
        </p:nvCxnSpPr>
        <p:spPr>
          <a:xfrm>
            <a:off x="7500950" y="450050"/>
            <a:ext cx="42900" cy="4071900"/>
          </a:xfrm>
          <a:prstGeom prst="straightConnector1">
            <a:avLst/>
          </a:prstGeom>
          <a:noFill/>
          <a:ln cap="flat" cmpd="sng" w="19050">
            <a:solidFill>
              <a:schemeClr val="lt1"/>
            </a:solidFill>
            <a:prstDash val="solid"/>
            <a:round/>
            <a:headEnd len="med" w="med" type="none"/>
            <a:tailEnd len="med" w="med" type="none"/>
          </a:ln>
        </p:spPr>
      </p:cxnSp>
      <p:sp>
        <p:nvSpPr>
          <p:cNvPr id="57" name="Google Shape;57;p13"/>
          <p:cNvSpPr txBox="1"/>
          <p:nvPr/>
        </p:nvSpPr>
        <p:spPr>
          <a:xfrm>
            <a:off x="1135850" y="867975"/>
            <a:ext cx="6118500" cy="2882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tr" sz="3700">
                <a:solidFill>
                  <a:schemeClr val="lt1"/>
                </a:solidFill>
                <a:latin typeface="Raleway"/>
                <a:ea typeface="Raleway"/>
                <a:cs typeface="Raleway"/>
                <a:sym typeface="Raleway"/>
              </a:rPr>
              <a:t>ALGORİTMA ANALİZİ</a:t>
            </a:r>
            <a:endParaRPr b="1" sz="3700">
              <a:solidFill>
                <a:schemeClr val="lt1"/>
              </a:solidFill>
              <a:latin typeface="Raleway"/>
              <a:ea typeface="Raleway"/>
              <a:cs typeface="Raleway"/>
              <a:sym typeface="Raleway"/>
            </a:endParaRPr>
          </a:p>
          <a:p>
            <a:pPr indent="0" lvl="0" marL="0" rtl="0" algn="l">
              <a:spcBef>
                <a:spcPts val="0"/>
              </a:spcBef>
              <a:spcAft>
                <a:spcPts val="0"/>
              </a:spcAft>
              <a:buNone/>
            </a:pPr>
            <a:r>
              <a:rPr b="1" lang="tr" sz="2400">
                <a:solidFill>
                  <a:srgbClr val="03CD96"/>
                </a:solidFill>
                <a:latin typeface="Raleway"/>
                <a:ea typeface="Raleway"/>
                <a:cs typeface="Raleway"/>
                <a:sym typeface="Raleway"/>
              </a:rPr>
              <a:t>   </a:t>
            </a:r>
            <a:r>
              <a:rPr b="1" lang="tr" sz="2400">
                <a:solidFill>
                  <a:srgbClr val="A2C4C9"/>
                </a:solidFill>
                <a:latin typeface="Raleway"/>
                <a:ea typeface="Raleway"/>
                <a:cs typeface="Raleway"/>
                <a:sym typeface="Raleway"/>
              </a:rPr>
              <a:t>          </a:t>
            </a:r>
            <a:r>
              <a:rPr b="1" lang="tr" sz="2400">
                <a:solidFill>
                  <a:srgbClr val="71FFF6"/>
                </a:solidFill>
                <a:latin typeface="Raleway"/>
                <a:ea typeface="Raleway"/>
                <a:cs typeface="Raleway"/>
                <a:sym typeface="Raleway"/>
              </a:rPr>
              <a:t>       </a:t>
            </a:r>
            <a:r>
              <a:rPr b="1" lang="tr" sz="2400">
                <a:solidFill>
                  <a:srgbClr val="71FFF6"/>
                </a:solidFill>
                <a:latin typeface="Raleway"/>
                <a:ea typeface="Raleway"/>
                <a:cs typeface="Raleway"/>
                <a:sym typeface="Raleway"/>
              </a:rPr>
              <a:t>-Genel Kurallar</a:t>
            </a:r>
            <a:endParaRPr b="1" sz="2400">
              <a:solidFill>
                <a:srgbClr val="71FFF6"/>
              </a:solidFill>
              <a:latin typeface="Raleway"/>
              <a:ea typeface="Raleway"/>
              <a:cs typeface="Raleway"/>
              <a:sym typeface="Raleway"/>
            </a:endParaRPr>
          </a:p>
          <a:p>
            <a:pPr indent="0" lvl="0" marL="0" rtl="0" algn="l">
              <a:spcBef>
                <a:spcPts val="0"/>
              </a:spcBef>
              <a:spcAft>
                <a:spcPts val="0"/>
              </a:spcAft>
              <a:buNone/>
            </a:pPr>
            <a:r>
              <a:rPr b="1" lang="tr" sz="2400">
                <a:solidFill>
                  <a:srgbClr val="71FFF6"/>
                </a:solidFill>
                <a:latin typeface="Raleway"/>
                <a:ea typeface="Raleway"/>
                <a:cs typeface="Raleway"/>
                <a:sym typeface="Raleway"/>
              </a:rPr>
              <a:t>                    -Döngü Komutları</a:t>
            </a:r>
            <a:endParaRPr b="1" sz="2400">
              <a:solidFill>
                <a:srgbClr val="71FFF6"/>
              </a:solidFill>
              <a:latin typeface="Raleway"/>
              <a:ea typeface="Raleway"/>
              <a:cs typeface="Raleway"/>
              <a:sym typeface="Raleway"/>
            </a:endParaRPr>
          </a:p>
          <a:p>
            <a:pPr indent="0" lvl="0" marL="0" rtl="0" algn="ctr">
              <a:spcBef>
                <a:spcPts val="0"/>
              </a:spcBef>
              <a:spcAft>
                <a:spcPts val="0"/>
              </a:spcAft>
              <a:buNone/>
            </a:pPr>
            <a:r>
              <a:rPr b="1" lang="tr" sz="2400">
                <a:solidFill>
                  <a:srgbClr val="71FFF6"/>
                </a:solidFill>
                <a:latin typeface="Raleway"/>
                <a:ea typeface="Raleway"/>
                <a:cs typeface="Raleway"/>
                <a:sym typeface="Raleway"/>
              </a:rPr>
              <a:t>     -Karar Verme Komutları</a:t>
            </a:r>
            <a:endParaRPr b="1" sz="2400">
              <a:solidFill>
                <a:srgbClr val="71FFF6"/>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119" name="Shape 119"/>
        <p:cNvGrpSpPr/>
        <p:nvPr/>
      </p:nvGrpSpPr>
      <p:grpSpPr>
        <a:xfrm>
          <a:off x="0" y="0"/>
          <a:ext cx="0" cy="0"/>
          <a:chOff x="0" y="0"/>
          <a:chExt cx="0" cy="0"/>
        </a:xfrm>
      </p:grpSpPr>
      <p:sp>
        <p:nvSpPr>
          <p:cNvPr id="120" name="Google Shape;120;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Alan  Maliyeti Nedir?</a:t>
            </a:r>
            <a:endParaRPr b="1">
              <a:solidFill>
                <a:schemeClr val="lt1"/>
              </a:solidFill>
              <a:latin typeface="Raleway"/>
              <a:ea typeface="Raleway"/>
              <a:cs typeface="Raleway"/>
              <a:sym typeface="Raleway"/>
            </a:endParaRPr>
          </a:p>
        </p:txBody>
      </p:sp>
      <p:sp>
        <p:nvSpPr>
          <p:cNvPr id="121" name="Google Shape;121;p22"/>
          <p:cNvSpPr txBox="1"/>
          <p:nvPr>
            <p:ph idx="1" type="body"/>
          </p:nvPr>
        </p:nvSpPr>
        <p:spPr>
          <a:xfrm>
            <a:off x="311700" y="1152475"/>
            <a:ext cx="8520600" cy="37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300">
              <a:solidFill>
                <a:schemeClr val="lt1"/>
              </a:solidFill>
              <a:latin typeface="Raleway"/>
              <a:ea typeface="Raleway"/>
              <a:cs typeface="Raleway"/>
              <a:sym typeface="Raleway"/>
            </a:endParaRPr>
          </a:p>
          <a:p>
            <a:pPr indent="0" lvl="0" marL="0" rtl="0" algn="l">
              <a:spcBef>
                <a:spcPts val="1200"/>
              </a:spcBef>
              <a:spcAft>
                <a:spcPts val="0"/>
              </a:spcAft>
              <a:buNone/>
            </a:pPr>
            <a:r>
              <a:rPr lang="tr" sz="2300">
                <a:solidFill>
                  <a:schemeClr val="lt1"/>
                </a:solidFill>
                <a:latin typeface="Raleway"/>
                <a:ea typeface="Raleway"/>
                <a:cs typeface="Raleway"/>
                <a:sym typeface="Raleway"/>
              </a:rPr>
              <a:t>Algoritmanın işlevini yerine getirmesi için kullandığı bellek miktarına alan maliyeti denir.</a:t>
            </a:r>
            <a:r>
              <a:rPr lang="tr" sz="2300">
                <a:solidFill>
                  <a:schemeClr val="lt1"/>
                </a:solidFill>
                <a:latin typeface="Raleway"/>
                <a:ea typeface="Raleway"/>
                <a:cs typeface="Raleway"/>
                <a:sym typeface="Raleway"/>
              </a:rPr>
              <a:t>Bir programın veya algoritmanın işlevini yerine getirebilmesi için gerekli bellek alanını veren bir bağıntıdır.</a:t>
            </a:r>
            <a:r>
              <a:rPr lang="tr" sz="2300">
                <a:solidFill>
                  <a:schemeClr val="lt1"/>
                </a:solidFill>
                <a:latin typeface="Raleway"/>
                <a:ea typeface="Raleway"/>
                <a:cs typeface="Raleway"/>
                <a:sym typeface="Raleway"/>
              </a:rPr>
              <a:t> Örneğin n elemanlı bir dizi, elemanlarının her biri 4 </a:t>
            </a:r>
            <a:r>
              <a:rPr lang="tr" sz="2300">
                <a:solidFill>
                  <a:schemeClr val="lt1"/>
                </a:solidFill>
                <a:latin typeface="Raleway"/>
                <a:ea typeface="Raleway"/>
                <a:cs typeface="Raleway"/>
                <a:sym typeface="Raleway"/>
              </a:rPr>
              <a:t>byte ise bu dizi için alan maliyeti bağıntısı; T(n) = 4n</a:t>
            </a:r>
            <a:endParaRPr sz="2300">
              <a:solidFill>
                <a:schemeClr val="lt1"/>
              </a:solidFill>
              <a:latin typeface="Raleway"/>
              <a:ea typeface="Raleway"/>
              <a:cs typeface="Raleway"/>
              <a:sym typeface="Raleway"/>
            </a:endParaRPr>
          </a:p>
          <a:p>
            <a:pPr indent="0" lvl="0" marL="0" rtl="0" algn="l">
              <a:spcBef>
                <a:spcPts val="1200"/>
              </a:spcBef>
              <a:spcAft>
                <a:spcPts val="1200"/>
              </a:spcAft>
              <a:buNone/>
            </a:pPr>
            <a:r>
              <a:t/>
            </a:r>
            <a:endParaRPr sz="23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Alan Karmaşıklığı Nedir?</a:t>
            </a:r>
            <a:endParaRPr b="1">
              <a:solidFill>
                <a:schemeClr val="lt1"/>
              </a:solidFill>
              <a:latin typeface="Raleway"/>
              <a:ea typeface="Raleway"/>
              <a:cs typeface="Raleway"/>
              <a:sym typeface="Raleway"/>
            </a:endParaRPr>
          </a:p>
        </p:txBody>
      </p:sp>
      <p:sp>
        <p:nvSpPr>
          <p:cNvPr id="127" name="Google Shape;12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600"/>
              </a:spcBef>
              <a:spcAft>
                <a:spcPts val="0"/>
              </a:spcAft>
              <a:buNone/>
            </a:pPr>
            <a:r>
              <a:t/>
            </a:r>
            <a:endParaRPr sz="2300">
              <a:solidFill>
                <a:schemeClr val="lt1"/>
              </a:solidFill>
              <a:latin typeface="Raleway"/>
              <a:ea typeface="Raleway"/>
              <a:cs typeface="Raleway"/>
              <a:sym typeface="Raleway"/>
            </a:endParaRPr>
          </a:p>
          <a:p>
            <a:pPr indent="0" lvl="0" marL="0" rtl="0" algn="l">
              <a:spcBef>
                <a:spcPts val="600"/>
              </a:spcBef>
              <a:spcAft>
                <a:spcPts val="0"/>
              </a:spcAft>
              <a:buClr>
                <a:schemeClr val="dk1"/>
              </a:buClr>
              <a:buSzPts val="1100"/>
              <a:buFont typeface="Arial"/>
              <a:buNone/>
            </a:pPr>
            <a:r>
              <a:rPr lang="tr" sz="2300">
                <a:solidFill>
                  <a:schemeClr val="lt1"/>
                </a:solidFill>
                <a:latin typeface="Raleway"/>
                <a:ea typeface="Raleway"/>
                <a:cs typeface="Raleway"/>
                <a:sym typeface="Raleway"/>
              </a:rPr>
              <a:t>Alan karmaşıklığı, elemen sayısı n’nin çok büyük değerleri için bellek alanı gereksinimin artış mertebesini gösteren asimtotik ifadedir. Zaman karmaşıklığındaki ifadeler kullanılır. </a:t>
            </a:r>
            <a:endParaRPr sz="2300">
              <a:solidFill>
                <a:schemeClr val="lt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t/>
            </a:r>
            <a:endParaRPr sz="2300"/>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131" name="Shape 131"/>
        <p:cNvGrpSpPr/>
        <p:nvPr/>
      </p:nvGrpSpPr>
      <p:grpSpPr>
        <a:xfrm>
          <a:off x="0" y="0"/>
          <a:ext cx="0" cy="0"/>
          <a:chOff x="0" y="0"/>
          <a:chExt cx="0" cy="0"/>
        </a:xfrm>
      </p:grpSpPr>
      <p:sp>
        <p:nvSpPr>
          <p:cNvPr id="132" name="Google Shape;132;p24"/>
          <p:cNvSpPr txBox="1"/>
          <p:nvPr>
            <p:ph type="title"/>
          </p:nvPr>
        </p:nvSpPr>
        <p:spPr>
          <a:xfrm>
            <a:off x="183125"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FOR</a:t>
            </a:r>
            <a:endParaRPr b="1">
              <a:solidFill>
                <a:schemeClr val="lt1"/>
              </a:solidFill>
              <a:latin typeface="Raleway"/>
              <a:ea typeface="Raleway"/>
              <a:cs typeface="Raleway"/>
              <a:sym typeface="Raleway"/>
            </a:endParaRPr>
          </a:p>
        </p:txBody>
      </p:sp>
      <p:sp>
        <p:nvSpPr>
          <p:cNvPr id="133" name="Google Shape;133;p24"/>
          <p:cNvSpPr txBox="1"/>
          <p:nvPr>
            <p:ph idx="1" type="body"/>
          </p:nvPr>
        </p:nvSpPr>
        <p:spPr>
          <a:xfrm>
            <a:off x="183125" y="618000"/>
            <a:ext cx="3999900" cy="45951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tr" sz="4800">
                <a:solidFill>
                  <a:schemeClr val="lt1"/>
                </a:solidFill>
                <a:latin typeface="Raleway"/>
                <a:ea typeface="Raleway"/>
                <a:cs typeface="Raleway"/>
                <a:sym typeface="Raleway"/>
              </a:rPr>
              <a:t>#include &lt;stdio.h&gt;</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int main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int i,x=0,aranansayi,a[6]={5,7,3,11,2,6};</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printf("Aranan</a:t>
            </a:r>
            <a:r>
              <a:rPr lang="tr" sz="4800">
                <a:solidFill>
                  <a:schemeClr val="lt1"/>
                </a:solidFill>
                <a:latin typeface="Raleway"/>
                <a:ea typeface="Raleway"/>
                <a:cs typeface="Raleway"/>
                <a:sym typeface="Raleway"/>
              </a:rPr>
              <a:t> sayiyi giriniz:");</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scanf("%d",&amp;aranansayi);</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for(i=0;i&lt;6;i++){</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if(dizi[i] == aranansayi){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printf("aranan sayi dizinin %d. gozunde\n",i+1); </a:t>
            </a:r>
            <a:endParaRPr sz="48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800">
                <a:solidFill>
                  <a:schemeClr val="lt1"/>
                </a:solidFill>
                <a:latin typeface="Raleway"/>
                <a:ea typeface="Raleway"/>
                <a:cs typeface="Raleway"/>
                <a:sym typeface="Raleway"/>
              </a:rPr>
              <a:t>		    x++; }}</a:t>
            </a:r>
            <a:endParaRPr sz="48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800">
                <a:solidFill>
                  <a:schemeClr val="lt1"/>
                </a:solidFill>
                <a:latin typeface="Raleway"/>
                <a:ea typeface="Raleway"/>
                <a:cs typeface="Raleway"/>
                <a:sym typeface="Raleway"/>
              </a:rPr>
              <a:t>   if(x==0){</a:t>
            </a:r>
            <a:endParaRPr sz="48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800">
                <a:solidFill>
                  <a:schemeClr val="lt1"/>
                </a:solidFill>
                <a:latin typeface="Raleway"/>
                <a:ea typeface="Raleway"/>
                <a:cs typeface="Raleway"/>
                <a:sym typeface="Raleway"/>
              </a:rPr>
              <a:t>    	printf("Aranan sayi bulunamadi!!!");</a:t>
            </a:r>
            <a:endParaRPr sz="48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800">
                <a:solidFill>
                  <a:schemeClr val="lt1"/>
                </a:solidFill>
                <a:latin typeface="Raleway"/>
                <a:ea typeface="Raleway"/>
                <a:cs typeface="Raleway"/>
                <a:sym typeface="Raleway"/>
              </a:rPr>
              <a:t>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6400"/>
              <a:t>	</a:t>
            </a:r>
            <a:endParaRPr sz="6400"/>
          </a:p>
          <a:p>
            <a:pPr indent="0" lvl="0" marL="0" rtl="0" algn="l">
              <a:spcBef>
                <a:spcPts val="1200"/>
              </a:spcBef>
              <a:spcAft>
                <a:spcPts val="0"/>
              </a:spcAft>
              <a:buNone/>
            </a:pPr>
            <a:r>
              <a:t/>
            </a:r>
            <a:endParaRPr/>
          </a:p>
          <a:p>
            <a:pPr indent="0" lvl="0" marL="0" rtl="0" algn="l">
              <a:spcBef>
                <a:spcPts val="1200"/>
              </a:spcBef>
              <a:spcAft>
                <a:spcPts val="0"/>
              </a:spcAft>
              <a:buNone/>
            </a:pPr>
            <a:r>
              <a:rPr lang="tr"/>
              <a:t>	</a:t>
            </a:r>
            <a:endParaRPr/>
          </a:p>
          <a:p>
            <a:pPr indent="0" lvl="0" marL="0" rtl="0" algn="l">
              <a:spcBef>
                <a:spcPts val="1200"/>
              </a:spcBef>
              <a:spcAft>
                <a:spcPts val="0"/>
              </a:spcAft>
              <a:buClr>
                <a:schemeClr val="dk1"/>
              </a:buClr>
              <a:buSzPct val="78571"/>
              <a:buFont typeface="Arial"/>
              <a:buNone/>
            </a:pPr>
            <a:r>
              <a:rPr lang="tr"/>
              <a:t>}</a:t>
            </a:r>
            <a:endParaRPr/>
          </a:p>
          <a:p>
            <a:pPr indent="0" lvl="0" marL="0" rtl="0" algn="l">
              <a:spcBef>
                <a:spcPts val="1200"/>
              </a:spcBef>
              <a:spcAft>
                <a:spcPts val="1200"/>
              </a:spcAft>
              <a:buNone/>
            </a:pPr>
            <a:r>
              <a:t/>
            </a:r>
            <a:endParaRPr sz="5600"/>
          </a:p>
        </p:txBody>
      </p:sp>
      <p:sp>
        <p:nvSpPr>
          <p:cNvPr id="134" name="Google Shape;134;p24"/>
          <p:cNvSpPr txBox="1"/>
          <p:nvPr>
            <p:ph idx="2" type="body"/>
          </p:nvPr>
        </p:nvSpPr>
        <p:spPr>
          <a:xfrm>
            <a:off x="4747075" y="518675"/>
            <a:ext cx="3999900" cy="44004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tr" sz="4800">
                <a:solidFill>
                  <a:schemeClr val="lt1"/>
                </a:solidFill>
                <a:latin typeface="Raleway"/>
                <a:ea typeface="Raleway"/>
                <a:cs typeface="Raleway"/>
                <a:sym typeface="Raleway"/>
              </a:rPr>
              <a:t>#include &lt;stdio.h&gt;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int main() {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int a[6]={5,7,3,11,2,6},aranansayi,i;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printf("Aranan sayiyi giriniz:");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scanf("%d",&amp;aranansayi);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i=0;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while(aranansayi!=a[i]){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i=i+1;  }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if (i &gt; 5)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printf("Aranan sayi bulunamadi!!!");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else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printf("Aranan sayi %d . gozde",i+1);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printf("\n");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rPr>
              <a:t>} </a:t>
            </a:r>
            <a:endParaRPr sz="4800">
              <a:solidFill>
                <a:schemeClr val="lt1"/>
              </a:solidFill>
            </a:endParaRPr>
          </a:p>
          <a:p>
            <a:pPr indent="0" lvl="0" marL="0" rtl="0" algn="l">
              <a:spcBef>
                <a:spcPts val="1200"/>
              </a:spcBef>
              <a:spcAft>
                <a:spcPts val="0"/>
              </a:spcAft>
              <a:buNone/>
            </a:pPr>
            <a:r>
              <a:t/>
            </a:r>
            <a:endParaRPr sz="4800"/>
          </a:p>
          <a:p>
            <a:pPr indent="0" lvl="0" marL="0" rtl="0" algn="l">
              <a:spcBef>
                <a:spcPts val="1200"/>
              </a:spcBef>
              <a:spcAft>
                <a:spcPts val="0"/>
              </a:spcAft>
              <a:buNone/>
            </a:pPr>
            <a:r>
              <a:t/>
            </a:r>
            <a:endParaRPr sz="6400"/>
          </a:p>
          <a:p>
            <a:pPr indent="0" lvl="0" marL="0" rtl="0" algn="l">
              <a:spcBef>
                <a:spcPts val="1200"/>
              </a:spcBef>
              <a:spcAft>
                <a:spcPts val="1200"/>
              </a:spcAft>
              <a:buClr>
                <a:schemeClr val="dk1"/>
              </a:buClr>
              <a:buSzPts val="275"/>
              <a:buFont typeface="Arial"/>
              <a:buNone/>
            </a:pPr>
            <a:r>
              <a:t/>
            </a:r>
            <a:endParaRPr sz="6400"/>
          </a:p>
        </p:txBody>
      </p:sp>
      <p:sp>
        <p:nvSpPr>
          <p:cNvPr id="135" name="Google Shape;135;p24"/>
          <p:cNvSpPr txBox="1"/>
          <p:nvPr>
            <p:ph type="title"/>
          </p:nvPr>
        </p:nvSpPr>
        <p:spPr>
          <a:xfrm>
            <a:off x="4747075"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WHİLE</a:t>
            </a:r>
            <a:endParaRPr b="1">
              <a:solidFill>
                <a:schemeClr val="lt1"/>
              </a:solidFill>
              <a:latin typeface="Raleway"/>
              <a:ea typeface="Raleway"/>
              <a:cs typeface="Raleway"/>
              <a:sym typeface="Raleway"/>
            </a:endParaRPr>
          </a:p>
        </p:txBody>
      </p:sp>
      <p:sp>
        <p:nvSpPr>
          <p:cNvPr id="136" name="Google Shape;136;p24"/>
          <p:cNvSpPr/>
          <p:nvPr/>
        </p:nvSpPr>
        <p:spPr>
          <a:xfrm>
            <a:off x="183125" y="395700"/>
            <a:ext cx="8154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4"/>
          <p:cNvSpPr/>
          <p:nvPr/>
        </p:nvSpPr>
        <p:spPr>
          <a:xfrm>
            <a:off x="4693500" y="395700"/>
            <a:ext cx="13431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141" name="Shape 141"/>
        <p:cNvGrpSpPr/>
        <p:nvPr/>
      </p:nvGrpSpPr>
      <p:grpSpPr>
        <a:xfrm>
          <a:off x="0" y="0"/>
          <a:ext cx="0" cy="0"/>
          <a:chOff x="0" y="0"/>
          <a:chExt cx="0" cy="0"/>
        </a:xfrm>
      </p:grpSpPr>
      <p:sp>
        <p:nvSpPr>
          <p:cNvPr id="142" name="Google Shape;142;p25"/>
          <p:cNvSpPr txBox="1"/>
          <p:nvPr>
            <p:ph type="title"/>
          </p:nvPr>
        </p:nvSpPr>
        <p:spPr>
          <a:xfrm>
            <a:off x="183125"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FOR</a:t>
            </a:r>
            <a:endParaRPr b="1">
              <a:solidFill>
                <a:schemeClr val="lt1"/>
              </a:solidFill>
              <a:latin typeface="Raleway"/>
              <a:ea typeface="Raleway"/>
              <a:cs typeface="Raleway"/>
              <a:sym typeface="Raleway"/>
            </a:endParaRPr>
          </a:p>
        </p:txBody>
      </p:sp>
      <p:sp>
        <p:nvSpPr>
          <p:cNvPr id="143" name="Google Shape;143;p25"/>
          <p:cNvSpPr txBox="1"/>
          <p:nvPr>
            <p:ph idx="1" type="body"/>
          </p:nvPr>
        </p:nvSpPr>
        <p:spPr>
          <a:xfrm>
            <a:off x="183125" y="618000"/>
            <a:ext cx="4081800" cy="39897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tr" sz="4800">
                <a:solidFill>
                  <a:schemeClr val="lt1"/>
                </a:solidFill>
                <a:latin typeface="Raleway"/>
                <a:ea typeface="Raleway"/>
                <a:cs typeface="Raleway"/>
                <a:sym typeface="Raleway"/>
              </a:rPr>
              <a:t>#include &lt;stdio.h&gt;</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int main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int i,x=0,aranansayi,a[6]={5,7,3,11,2,6};              0</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printf("Aranan sayiyi giriniz:");             1</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scanf("%d",&amp;aranansayi);             1</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for(i=0;i&lt;6;i++){             2n+2</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if(dizi[i] == aranansayi){             n</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printf("aranan sayi dizinin %d. gozunde\n",i+1);              n</a:t>
            </a:r>
            <a:endParaRPr sz="48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800">
                <a:solidFill>
                  <a:schemeClr val="lt1"/>
                </a:solidFill>
                <a:latin typeface="Raleway"/>
                <a:ea typeface="Raleway"/>
                <a:cs typeface="Raleway"/>
                <a:sym typeface="Raleway"/>
              </a:rPr>
              <a:t>		    x++; }}               n</a:t>
            </a:r>
            <a:endParaRPr sz="48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800">
                <a:solidFill>
                  <a:schemeClr val="lt1"/>
                </a:solidFill>
                <a:latin typeface="Raleway"/>
                <a:ea typeface="Raleway"/>
                <a:cs typeface="Raleway"/>
                <a:sym typeface="Raleway"/>
              </a:rPr>
              <a:t>   if(x==0){              1</a:t>
            </a:r>
            <a:endParaRPr sz="48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800">
                <a:solidFill>
                  <a:schemeClr val="lt1"/>
                </a:solidFill>
                <a:latin typeface="Raleway"/>
                <a:ea typeface="Raleway"/>
                <a:cs typeface="Raleway"/>
                <a:sym typeface="Raleway"/>
              </a:rPr>
              <a:t>    	printf("Aranan sayi bulunamadi!!!");              1</a:t>
            </a:r>
            <a:endParaRPr sz="48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800">
                <a:solidFill>
                  <a:schemeClr val="lt1"/>
                </a:solidFill>
                <a:latin typeface="Raleway"/>
                <a:ea typeface="Raleway"/>
                <a:cs typeface="Raleway"/>
                <a:sym typeface="Raleway"/>
              </a:rPr>
              <a:t>    }</a:t>
            </a:r>
            <a:endParaRPr sz="6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t/>
            </a:r>
            <a:endParaRPr b="1" sz="6400">
              <a:latin typeface="Raleway"/>
              <a:ea typeface="Raleway"/>
              <a:cs typeface="Raleway"/>
              <a:sym typeface="Raleway"/>
            </a:endParaRPr>
          </a:p>
          <a:p>
            <a:pPr indent="0" lvl="0" marL="0" rtl="0" algn="l">
              <a:spcBef>
                <a:spcPts val="1200"/>
              </a:spcBef>
              <a:spcAft>
                <a:spcPts val="0"/>
              </a:spcAft>
              <a:buNone/>
            </a:pPr>
            <a:r>
              <a:rPr lang="tr" sz="6400"/>
              <a:t>	</a:t>
            </a:r>
            <a:endParaRPr sz="6400"/>
          </a:p>
          <a:p>
            <a:pPr indent="0" lvl="0" marL="0" rtl="0" algn="l">
              <a:spcBef>
                <a:spcPts val="1200"/>
              </a:spcBef>
              <a:spcAft>
                <a:spcPts val="0"/>
              </a:spcAft>
              <a:buNone/>
            </a:pPr>
            <a:r>
              <a:t/>
            </a:r>
            <a:endParaRPr/>
          </a:p>
          <a:p>
            <a:pPr indent="0" lvl="0" marL="0" rtl="0" algn="l">
              <a:spcBef>
                <a:spcPts val="1200"/>
              </a:spcBef>
              <a:spcAft>
                <a:spcPts val="0"/>
              </a:spcAft>
              <a:buNone/>
            </a:pPr>
            <a:r>
              <a:rPr lang="tr"/>
              <a:t>	</a:t>
            </a:r>
            <a:endParaRPr/>
          </a:p>
          <a:p>
            <a:pPr indent="0" lvl="0" marL="0" rtl="0" algn="l">
              <a:spcBef>
                <a:spcPts val="1200"/>
              </a:spcBef>
              <a:spcAft>
                <a:spcPts val="0"/>
              </a:spcAft>
              <a:buClr>
                <a:schemeClr val="dk1"/>
              </a:buClr>
              <a:buSzPct val="78571"/>
              <a:buFont typeface="Arial"/>
              <a:buNone/>
            </a:pPr>
            <a:r>
              <a:rPr lang="tr"/>
              <a:t>}</a:t>
            </a:r>
            <a:endParaRPr/>
          </a:p>
          <a:p>
            <a:pPr indent="0" lvl="0" marL="0" rtl="0" algn="l">
              <a:spcBef>
                <a:spcPts val="1200"/>
              </a:spcBef>
              <a:spcAft>
                <a:spcPts val="1200"/>
              </a:spcAft>
              <a:buNone/>
            </a:pPr>
            <a:r>
              <a:t/>
            </a:r>
            <a:endParaRPr sz="5600"/>
          </a:p>
        </p:txBody>
      </p:sp>
      <p:sp>
        <p:nvSpPr>
          <p:cNvPr id="144" name="Google Shape;144;p25"/>
          <p:cNvSpPr txBox="1"/>
          <p:nvPr>
            <p:ph idx="2" type="body"/>
          </p:nvPr>
        </p:nvSpPr>
        <p:spPr>
          <a:xfrm>
            <a:off x="4961375" y="574525"/>
            <a:ext cx="4182600" cy="45690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tr" sz="4800">
                <a:solidFill>
                  <a:schemeClr val="lt1"/>
                </a:solidFill>
                <a:latin typeface="Raleway"/>
                <a:ea typeface="Raleway"/>
                <a:cs typeface="Raleway"/>
                <a:sym typeface="Raleway"/>
              </a:rPr>
              <a:t>#include &lt;stdio.h&gt;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int main() {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int a[6]={5,7,3,11,2,6},aranansayi,i;               0</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printf("Aranan sayiyi giriniz:");             1  </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scanf("%d",&amp;aranansayi);              1</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i=0;              0</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while(aranansayi!=a[i]){               n</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i=i+1;  }               n</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if (i &gt; 5)               n</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printf("Aranan sayi bulunamadi!!!");              1</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else              0</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printf("Aranan sayi %d . gozde",i+1);               1</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lang="tr" sz="4800">
                <a:solidFill>
                  <a:schemeClr val="lt1"/>
                </a:solidFill>
                <a:latin typeface="Raleway"/>
                <a:ea typeface="Raleway"/>
                <a:cs typeface="Raleway"/>
                <a:sym typeface="Raleway"/>
              </a:rPr>
              <a:t>    printf("\n");}              1</a:t>
            </a:r>
            <a:endParaRPr sz="4800">
              <a:solidFill>
                <a:schemeClr val="lt1"/>
              </a:solidFill>
              <a:latin typeface="Raleway"/>
              <a:ea typeface="Raleway"/>
              <a:cs typeface="Raleway"/>
              <a:sym typeface="Raleway"/>
            </a:endParaRPr>
          </a:p>
          <a:p>
            <a:pPr indent="0" lvl="0" marL="0" rtl="0" algn="l">
              <a:spcBef>
                <a:spcPts val="1200"/>
              </a:spcBef>
              <a:spcAft>
                <a:spcPts val="0"/>
              </a:spcAft>
              <a:buNone/>
            </a:pPr>
            <a:r>
              <a:rPr b="1" lang="tr" sz="6400">
                <a:latin typeface="Raleway"/>
                <a:ea typeface="Raleway"/>
                <a:cs typeface="Raleway"/>
                <a:sym typeface="Raleway"/>
              </a:rPr>
              <a:t>T(n)=3n+6   ,alan maliyeti=4*6+4*2=32 byte</a:t>
            </a:r>
            <a:endParaRPr b="1" sz="6400">
              <a:latin typeface="Raleway"/>
              <a:ea typeface="Raleway"/>
              <a:cs typeface="Raleway"/>
              <a:sym typeface="Raleway"/>
            </a:endParaRPr>
          </a:p>
          <a:p>
            <a:pPr indent="0" lvl="0" marL="0" rtl="0" algn="l">
              <a:spcBef>
                <a:spcPts val="1200"/>
              </a:spcBef>
              <a:spcAft>
                <a:spcPts val="0"/>
              </a:spcAft>
              <a:buNone/>
            </a:pPr>
            <a:r>
              <a:t/>
            </a:r>
            <a:endParaRPr sz="4800">
              <a:solidFill>
                <a:schemeClr val="lt1"/>
              </a:solidFill>
            </a:endParaRPr>
          </a:p>
          <a:p>
            <a:pPr indent="0" lvl="0" marL="0" rtl="0" algn="l">
              <a:spcBef>
                <a:spcPts val="1200"/>
              </a:spcBef>
              <a:spcAft>
                <a:spcPts val="0"/>
              </a:spcAft>
              <a:buNone/>
            </a:pPr>
            <a:r>
              <a:t/>
            </a:r>
            <a:endParaRPr sz="4800"/>
          </a:p>
          <a:p>
            <a:pPr indent="0" lvl="0" marL="0" rtl="0" algn="l">
              <a:spcBef>
                <a:spcPts val="1200"/>
              </a:spcBef>
              <a:spcAft>
                <a:spcPts val="0"/>
              </a:spcAft>
              <a:buNone/>
            </a:pPr>
            <a:r>
              <a:t/>
            </a:r>
            <a:endParaRPr sz="6400"/>
          </a:p>
          <a:p>
            <a:pPr indent="0" lvl="0" marL="0" rtl="0" algn="l">
              <a:spcBef>
                <a:spcPts val="1200"/>
              </a:spcBef>
              <a:spcAft>
                <a:spcPts val="1200"/>
              </a:spcAft>
              <a:buClr>
                <a:schemeClr val="dk1"/>
              </a:buClr>
              <a:buSzPts val="275"/>
              <a:buFont typeface="Arial"/>
              <a:buNone/>
            </a:pPr>
            <a:r>
              <a:t/>
            </a:r>
            <a:endParaRPr sz="6400"/>
          </a:p>
        </p:txBody>
      </p:sp>
      <p:sp>
        <p:nvSpPr>
          <p:cNvPr id="145" name="Google Shape;145;p25"/>
          <p:cNvSpPr txBox="1"/>
          <p:nvPr>
            <p:ph type="title"/>
          </p:nvPr>
        </p:nvSpPr>
        <p:spPr>
          <a:xfrm>
            <a:off x="5025650"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WHİLE</a:t>
            </a:r>
            <a:endParaRPr b="1">
              <a:solidFill>
                <a:schemeClr val="lt1"/>
              </a:solidFill>
              <a:latin typeface="Raleway"/>
              <a:ea typeface="Raleway"/>
              <a:cs typeface="Raleway"/>
              <a:sym typeface="Raleway"/>
            </a:endParaRPr>
          </a:p>
        </p:txBody>
      </p:sp>
      <p:sp>
        <p:nvSpPr>
          <p:cNvPr id="146" name="Google Shape;146;p25"/>
          <p:cNvSpPr/>
          <p:nvPr/>
        </p:nvSpPr>
        <p:spPr>
          <a:xfrm>
            <a:off x="183125" y="395700"/>
            <a:ext cx="8154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5"/>
          <p:cNvSpPr/>
          <p:nvPr/>
        </p:nvSpPr>
        <p:spPr>
          <a:xfrm>
            <a:off x="4961375" y="395700"/>
            <a:ext cx="13431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5"/>
          <p:cNvSpPr/>
          <p:nvPr/>
        </p:nvSpPr>
        <p:spPr>
          <a:xfrm>
            <a:off x="2775375" y="14097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5"/>
          <p:cNvSpPr/>
          <p:nvPr/>
        </p:nvSpPr>
        <p:spPr>
          <a:xfrm>
            <a:off x="2724175" y="17276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5"/>
          <p:cNvSpPr/>
          <p:nvPr/>
        </p:nvSpPr>
        <p:spPr>
          <a:xfrm>
            <a:off x="2415800" y="20728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5"/>
          <p:cNvSpPr/>
          <p:nvPr/>
        </p:nvSpPr>
        <p:spPr>
          <a:xfrm>
            <a:off x="1687150" y="23752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5"/>
          <p:cNvSpPr/>
          <p:nvPr/>
        </p:nvSpPr>
        <p:spPr>
          <a:xfrm>
            <a:off x="1766925" y="33635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5"/>
          <p:cNvSpPr/>
          <p:nvPr/>
        </p:nvSpPr>
        <p:spPr>
          <a:xfrm>
            <a:off x="3451625" y="30337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5"/>
          <p:cNvSpPr/>
          <p:nvPr/>
        </p:nvSpPr>
        <p:spPr>
          <a:xfrm>
            <a:off x="3175075" y="40326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p:nvPr/>
        </p:nvSpPr>
        <p:spPr>
          <a:xfrm>
            <a:off x="2724175" y="27211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5"/>
          <p:cNvSpPr/>
          <p:nvPr/>
        </p:nvSpPr>
        <p:spPr>
          <a:xfrm>
            <a:off x="934225" y="36838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5"/>
          <p:cNvSpPr/>
          <p:nvPr/>
        </p:nvSpPr>
        <p:spPr>
          <a:xfrm>
            <a:off x="7511675" y="13562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5"/>
          <p:cNvSpPr/>
          <p:nvPr/>
        </p:nvSpPr>
        <p:spPr>
          <a:xfrm>
            <a:off x="7203275" y="16847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5"/>
          <p:cNvSpPr/>
          <p:nvPr/>
        </p:nvSpPr>
        <p:spPr>
          <a:xfrm>
            <a:off x="6905650" y="20192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5"/>
          <p:cNvSpPr/>
          <p:nvPr/>
        </p:nvSpPr>
        <p:spPr>
          <a:xfrm>
            <a:off x="5471750" y="23324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5"/>
          <p:cNvSpPr/>
          <p:nvPr/>
        </p:nvSpPr>
        <p:spPr>
          <a:xfrm>
            <a:off x="6800150" y="26669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5"/>
          <p:cNvSpPr/>
          <p:nvPr/>
        </p:nvSpPr>
        <p:spPr>
          <a:xfrm>
            <a:off x="5691200" y="29908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5"/>
          <p:cNvSpPr/>
          <p:nvPr/>
        </p:nvSpPr>
        <p:spPr>
          <a:xfrm>
            <a:off x="7761700" y="36361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5"/>
          <p:cNvSpPr/>
          <p:nvPr/>
        </p:nvSpPr>
        <p:spPr>
          <a:xfrm>
            <a:off x="5556675" y="39814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5"/>
          <p:cNvSpPr/>
          <p:nvPr/>
        </p:nvSpPr>
        <p:spPr>
          <a:xfrm>
            <a:off x="7761700" y="42945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5"/>
          <p:cNvSpPr/>
          <p:nvPr/>
        </p:nvSpPr>
        <p:spPr>
          <a:xfrm>
            <a:off x="6007575" y="46077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5"/>
          <p:cNvSpPr/>
          <p:nvPr/>
        </p:nvSpPr>
        <p:spPr>
          <a:xfrm>
            <a:off x="5735250" y="33027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5"/>
          <p:cNvSpPr txBox="1"/>
          <p:nvPr/>
        </p:nvSpPr>
        <p:spPr>
          <a:xfrm>
            <a:off x="297325" y="4779150"/>
            <a:ext cx="40818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Clr>
                <a:schemeClr val="dk1"/>
              </a:buClr>
              <a:buSzPts val="1100"/>
              <a:buFont typeface="Arial"/>
              <a:buNone/>
            </a:pPr>
            <a:r>
              <a:rPr b="1" lang="tr" sz="1600">
                <a:solidFill>
                  <a:schemeClr val="dk2"/>
                </a:solidFill>
                <a:latin typeface="Raleway"/>
                <a:ea typeface="Raleway"/>
                <a:cs typeface="Raleway"/>
                <a:sym typeface="Raleway"/>
              </a:rPr>
              <a:t>T</a:t>
            </a:r>
            <a:r>
              <a:rPr b="1" lang="tr" sz="1600">
                <a:solidFill>
                  <a:schemeClr val="dk2"/>
                </a:solidFill>
                <a:latin typeface="Raleway"/>
                <a:ea typeface="Raleway"/>
                <a:cs typeface="Raleway"/>
                <a:sym typeface="Raleway"/>
              </a:rPr>
              <a:t>(n)=5n+7 , alan maliyeti=4*6+4*3=36 byte</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172" name="Shape 172"/>
        <p:cNvGrpSpPr/>
        <p:nvPr/>
      </p:nvGrpSpPr>
      <p:grpSpPr>
        <a:xfrm>
          <a:off x="0" y="0"/>
          <a:ext cx="0" cy="0"/>
          <a:chOff x="0" y="0"/>
          <a:chExt cx="0" cy="0"/>
        </a:xfrm>
      </p:grpSpPr>
      <p:sp>
        <p:nvSpPr>
          <p:cNvPr id="173" name="Google Shape;173;p26"/>
          <p:cNvSpPr txBox="1"/>
          <p:nvPr>
            <p:ph type="title"/>
          </p:nvPr>
        </p:nvSpPr>
        <p:spPr>
          <a:xfrm>
            <a:off x="147575" y="8550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WHİLE</a:t>
            </a:r>
            <a:endParaRPr b="1">
              <a:solidFill>
                <a:schemeClr val="lt1"/>
              </a:solidFill>
              <a:latin typeface="Raleway"/>
              <a:ea typeface="Raleway"/>
              <a:cs typeface="Raleway"/>
              <a:sym typeface="Raleway"/>
            </a:endParaRPr>
          </a:p>
        </p:txBody>
      </p:sp>
      <p:sp>
        <p:nvSpPr>
          <p:cNvPr id="174" name="Google Shape;174;p26"/>
          <p:cNvSpPr txBox="1"/>
          <p:nvPr>
            <p:ph idx="1" type="body"/>
          </p:nvPr>
        </p:nvSpPr>
        <p:spPr>
          <a:xfrm>
            <a:off x="147575" y="717100"/>
            <a:ext cx="3999900" cy="4320900"/>
          </a:xfrm>
          <a:prstGeom prst="rect">
            <a:avLst/>
          </a:prstGeom>
        </p:spPr>
        <p:txBody>
          <a:bodyPr anchorCtr="0" anchor="t" bIns="91425" lIns="91425" spcFirstLastPara="1" rIns="91425" wrap="square" tIns="91425">
            <a:normAutofit fontScale="25000"/>
          </a:bodyPr>
          <a:lstStyle/>
          <a:p>
            <a:pPr indent="0" lvl="0" marL="0" rtl="0" algn="l">
              <a:spcBef>
                <a:spcPts val="0"/>
              </a:spcBef>
              <a:spcAft>
                <a:spcPts val="0"/>
              </a:spcAft>
              <a:buClr>
                <a:schemeClr val="dk1"/>
              </a:buClr>
              <a:buSzPts val="275"/>
              <a:buFont typeface="Arial"/>
              <a:buNone/>
            </a:pPr>
            <a:r>
              <a:rPr lang="tr" sz="6450">
                <a:solidFill>
                  <a:schemeClr val="lt1"/>
                </a:solidFill>
                <a:latin typeface="Raleway"/>
                <a:ea typeface="Raleway"/>
                <a:cs typeface="Raleway"/>
                <a:sym typeface="Raleway"/>
              </a:rPr>
              <a:t>#include &lt;stdio.h&gt;</a:t>
            </a:r>
            <a:endParaRPr sz="64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450">
                <a:solidFill>
                  <a:schemeClr val="lt1"/>
                </a:solidFill>
                <a:latin typeface="Raleway"/>
                <a:ea typeface="Raleway"/>
                <a:cs typeface="Raleway"/>
                <a:sym typeface="Raleway"/>
              </a:rPr>
              <a:t>int main(void){</a:t>
            </a:r>
            <a:endParaRPr sz="64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450">
                <a:solidFill>
                  <a:schemeClr val="lt1"/>
                </a:solidFill>
                <a:latin typeface="Raleway"/>
                <a:ea typeface="Raleway"/>
                <a:cs typeface="Raleway"/>
                <a:sym typeface="Raleway"/>
              </a:rPr>
              <a:t>  int id=1;           </a:t>
            </a:r>
            <a:endParaRPr sz="64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450">
                <a:solidFill>
                  <a:schemeClr val="lt1"/>
                </a:solidFill>
                <a:latin typeface="Raleway"/>
                <a:ea typeface="Raleway"/>
                <a:cs typeface="Raleway"/>
                <a:sym typeface="Raleway"/>
              </a:rPr>
              <a:t>  while (id&lt;=10) {              </a:t>
            </a:r>
            <a:endParaRPr sz="64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450">
                <a:solidFill>
                  <a:schemeClr val="lt1"/>
                </a:solidFill>
                <a:latin typeface="Raleway"/>
                <a:ea typeface="Raleway"/>
                <a:cs typeface="Raleway"/>
                <a:sym typeface="Raleway"/>
              </a:rPr>
              <a:t>     printf("%d ", id);          </a:t>
            </a:r>
            <a:endParaRPr sz="64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450">
                <a:solidFill>
                  <a:schemeClr val="lt1"/>
                </a:solidFill>
                <a:latin typeface="Raleway"/>
                <a:ea typeface="Raleway"/>
                <a:cs typeface="Raleway"/>
                <a:sym typeface="Raleway"/>
              </a:rPr>
              <a:t>     id++;              </a:t>
            </a:r>
            <a:endParaRPr sz="64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450">
                <a:solidFill>
                  <a:schemeClr val="lt1"/>
                </a:solidFill>
                <a:latin typeface="Raleway"/>
                <a:ea typeface="Raleway"/>
                <a:cs typeface="Raleway"/>
                <a:sym typeface="Raleway"/>
              </a:rPr>
              <a:t>  }</a:t>
            </a:r>
            <a:endParaRPr sz="64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450">
                <a:solidFill>
                  <a:schemeClr val="lt1"/>
                </a:solidFill>
                <a:latin typeface="Raleway"/>
                <a:ea typeface="Raleway"/>
                <a:cs typeface="Raleway"/>
                <a:sym typeface="Raleway"/>
              </a:rPr>
              <a:t>  return 0;           </a:t>
            </a:r>
            <a:endParaRPr sz="64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450">
                <a:solidFill>
                  <a:schemeClr val="lt1"/>
                </a:solidFill>
                <a:latin typeface="Raleway"/>
                <a:ea typeface="Raleway"/>
                <a:cs typeface="Raleway"/>
                <a:sym typeface="Raleway"/>
              </a:rPr>
              <a:t>}</a:t>
            </a:r>
            <a:endParaRPr sz="6450">
              <a:solidFill>
                <a:schemeClr val="lt1"/>
              </a:solidFill>
              <a:latin typeface="Raleway"/>
              <a:ea typeface="Raleway"/>
              <a:cs typeface="Raleway"/>
              <a:sym typeface="Raleway"/>
            </a:endParaRPr>
          </a:p>
          <a:p>
            <a:pPr indent="0" lvl="0" marL="0" rtl="0" algn="l">
              <a:spcBef>
                <a:spcPts val="1200"/>
              </a:spcBef>
              <a:spcAft>
                <a:spcPts val="1200"/>
              </a:spcAft>
              <a:buNone/>
            </a:pPr>
            <a:r>
              <a:t/>
            </a:r>
            <a:endParaRPr/>
          </a:p>
        </p:txBody>
      </p:sp>
      <p:sp>
        <p:nvSpPr>
          <p:cNvPr id="175" name="Google Shape;175;p26"/>
          <p:cNvSpPr txBox="1"/>
          <p:nvPr>
            <p:ph idx="2" type="body"/>
          </p:nvPr>
        </p:nvSpPr>
        <p:spPr>
          <a:xfrm>
            <a:off x="4735925" y="658200"/>
            <a:ext cx="3999900" cy="4320900"/>
          </a:xfrm>
          <a:prstGeom prst="rect">
            <a:avLst/>
          </a:prstGeom>
        </p:spPr>
        <p:txBody>
          <a:bodyPr anchorCtr="0" anchor="t" bIns="91425" lIns="91425" spcFirstLastPara="1" rIns="91425" wrap="square" tIns="91425">
            <a:normAutofit fontScale="25000" lnSpcReduction="10000"/>
          </a:bodyPr>
          <a:lstStyle/>
          <a:p>
            <a:pPr indent="0" lvl="0" marL="0" rtl="0" algn="l">
              <a:spcBef>
                <a:spcPts val="0"/>
              </a:spcBef>
              <a:spcAft>
                <a:spcPts val="0"/>
              </a:spcAft>
              <a:buClr>
                <a:schemeClr val="dk1"/>
              </a:buClr>
              <a:buSzPts val="275"/>
              <a:buFont typeface="Arial"/>
              <a:buNone/>
            </a:pPr>
            <a:r>
              <a:rPr lang="tr" sz="6000">
                <a:solidFill>
                  <a:schemeClr val="lt1"/>
                </a:solidFill>
                <a:latin typeface="Raleway"/>
                <a:ea typeface="Raleway"/>
                <a:cs typeface="Raleway"/>
                <a:sym typeface="Raleway"/>
              </a:rPr>
              <a:t>#include &lt;stdio.h&gt;</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int main(void){</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int id=1;            </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do {               </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printf("%d ", id);               </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id++;             </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 while (id&lt;=10);            </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return 0;             </a:t>
            </a:r>
            <a:endParaRPr sz="6000">
              <a:solidFill>
                <a:schemeClr val="lt1"/>
              </a:solidFill>
              <a:latin typeface="Raleway"/>
              <a:ea typeface="Raleway"/>
              <a:cs typeface="Raleway"/>
              <a:sym typeface="Raleway"/>
            </a:endParaRPr>
          </a:p>
          <a:p>
            <a:pPr indent="0" lvl="0" marL="0" rtl="0" algn="l">
              <a:spcBef>
                <a:spcPts val="1200"/>
              </a:spcBef>
              <a:spcAft>
                <a:spcPts val="0"/>
              </a:spcAft>
              <a:buNone/>
            </a:pPr>
            <a:r>
              <a:rPr lang="tr" sz="6000">
                <a:solidFill>
                  <a:schemeClr val="lt1"/>
                </a:solidFill>
                <a:latin typeface="Raleway"/>
                <a:ea typeface="Raleway"/>
                <a:cs typeface="Raleway"/>
                <a:sym typeface="Raleway"/>
              </a:rPr>
              <a:t>} </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t/>
            </a:r>
            <a:endParaRPr sz="6000">
              <a:solidFill>
                <a:schemeClr val="lt1"/>
              </a:solidFill>
              <a:latin typeface="Raleway"/>
              <a:ea typeface="Raleway"/>
              <a:cs typeface="Raleway"/>
              <a:sym typeface="Raleway"/>
            </a:endParaRPr>
          </a:p>
          <a:p>
            <a:pPr indent="0" lvl="0" marL="0" rtl="0" algn="l">
              <a:spcBef>
                <a:spcPts val="1200"/>
              </a:spcBef>
              <a:spcAft>
                <a:spcPts val="1200"/>
              </a:spcAft>
              <a:buNone/>
            </a:pPr>
            <a:r>
              <a:t/>
            </a:r>
            <a:endParaRPr/>
          </a:p>
        </p:txBody>
      </p:sp>
      <p:sp>
        <p:nvSpPr>
          <p:cNvPr id="176" name="Google Shape;176;p26"/>
          <p:cNvSpPr txBox="1"/>
          <p:nvPr>
            <p:ph type="title"/>
          </p:nvPr>
        </p:nvSpPr>
        <p:spPr>
          <a:xfrm>
            <a:off x="4817900" y="8550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DO - WHİLE</a:t>
            </a:r>
            <a:endParaRPr b="1">
              <a:solidFill>
                <a:schemeClr val="lt1"/>
              </a:solidFill>
              <a:latin typeface="Raleway"/>
              <a:ea typeface="Raleway"/>
              <a:cs typeface="Raleway"/>
              <a:sym typeface="Raleway"/>
            </a:endParaRPr>
          </a:p>
        </p:txBody>
      </p:sp>
      <p:sp>
        <p:nvSpPr>
          <p:cNvPr id="177" name="Google Shape;177;p26"/>
          <p:cNvSpPr/>
          <p:nvPr/>
        </p:nvSpPr>
        <p:spPr>
          <a:xfrm>
            <a:off x="94000" y="463500"/>
            <a:ext cx="13740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6"/>
          <p:cNvSpPr/>
          <p:nvPr/>
        </p:nvSpPr>
        <p:spPr>
          <a:xfrm>
            <a:off x="4572000" y="463500"/>
            <a:ext cx="2443500" cy="177000"/>
          </a:xfrm>
          <a:prstGeom prst="mathMinus">
            <a:avLst>
              <a:gd fmla="val 183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182" name="Shape 182"/>
        <p:cNvGrpSpPr/>
        <p:nvPr/>
      </p:nvGrpSpPr>
      <p:grpSpPr>
        <a:xfrm>
          <a:off x="0" y="0"/>
          <a:ext cx="0" cy="0"/>
          <a:chOff x="0" y="0"/>
          <a:chExt cx="0" cy="0"/>
        </a:xfrm>
      </p:grpSpPr>
      <p:sp>
        <p:nvSpPr>
          <p:cNvPr id="183" name="Google Shape;183;p27"/>
          <p:cNvSpPr txBox="1"/>
          <p:nvPr>
            <p:ph type="title"/>
          </p:nvPr>
        </p:nvSpPr>
        <p:spPr>
          <a:xfrm>
            <a:off x="147575" y="8550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WHİLE</a:t>
            </a:r>
            <a:endParaRPr b="1">
              <a:solidFill>
                <a:schemeClr val="lt1"/>
              </a:solidFill>
              <a:latin typeface="Raleway"/>
              <a:ea typeface="Raleway"/>
              <a:cs typeface="Raleway"/>
              <a:sym typeface="Raleway"/>
            </a:endParaRPr>
          </a:p>
        </p:txBody>
      </p:sp>
      <p:sp>
        <p:nvSpPr>
          <p:cNvPr id="184" name="Google Shape;184;p27"/>
          <p:cNvSpPr txBox="1"/>
          <p:nvPr>
            <p:ph idx="1" type="body"/>
          </p:nvPr>
        </p:nvSpPr>
        <p:spPr>
          <a:xfrm>
            <a:off x="147575" y="717100"/>
            <a:ext cx="3999900" cy="4320900"/>
          </a:xfrm>
          <a:prstGeom prst="rect">
            <a:avLst/>
          </a:prstGeom>
        </p:spPr>
        <p:txBody>
          <a:bodyPr anchorCtr="0" anchor="t" bIns="91425" lIns="91425" spcFirstLastPara="1" rIns="91425" wrap="square" tIns="91425">
            <a:normAutofit fontScale="25000"/>
          </a:bodyPr>
          <a:lstStyle/>
          <a:p>
            <a:pPr indent="0" lvl="0" marL="0" rtl="0" algn="l">
              <a:spcBef>
                <a:spcPts val="0"/>
              </a:spcBef>
              <a:spcAft>
                <a:spcPts val="0"/>
              </a:spcAft>
              <a:buClr>
                <a:schemeClr val="dk1"/>
              </a:buClr>
              <a:buSzPts val="275"/>
              <a:buFont typeface="Arial"/>
              <a:buNone/>
            </a:pPr>
            <a:r>
              <a:rPr lang="tr" sz="6050">
                <a:solidFill>
                  <a:schemeClr val="lt1"/>
                </a:solidFill>
                <a:latin typeface="Raleway"/>
                <a:ea typeface="Raleway"/>
                <a:cs typeface="Raleway"/>
                <a:sym typeface="Raleway"/>
              </a:rPr>
              <a:t>#include &lt;stdio.h&gt;</a:t>
            </a:r>
            <a:endParaRPr sz="60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50">
                <a:solidFill>
                  <a:schemeClr val="lt1"/>
                </a:solidFill>
                <a:latin typeface="Raleway"/>
                <a:ea typeface="Raleway"/>
                <a:cs typeface="Raleway"/>
                <a:sym typeface="Raleway"/>
              </a:rPr>
              <a:t>int main(void){</a:t>
            </a:r>
            <a:endParaRPr sz="60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50">
                <a:solidFill>
                  <a:schemeClr val="lt1"/>
                </a:solidFill>
                <a:latin typeface="Raleway"/>
                <a:ea typeface="Raleway"/>
                <a:cs typeface="Raleway"/>
                <a:sym typeface="Raleway"/>
              </a:rPr>
              <a:t>  int id=1;           0</a:t>
            </a:r>
            <a:endParaRPr sz="60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50">
                <a:solidFill>
                  <a:schemeClr val="lt1"/>
                </a:solidFill>
                <a:latin typeface="Raleway"/>
                <a:ea typeface="Raleway"/>
                <a:cs typeface="Raleway"/>
                <a:sym typeface="Raleway"/>
              </a:rPr>
              <a:t>  while (id&lt;=10) {            n </a:t>
            </a:r>
            <a:endParaRPr sz="60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50">
                <a:solidFill>
                  <a:schemeClr val="lt1"/>
                </a:solidFill>
                <a:latin typeface="Raleway"/>
                <a:ea typeface="Raleway"/>
                <a:cs typeface="Raleway"/>
                <a:sym typeface="Raleway"/>
              </a:rPr>
              <a:t>     printf("%d ", id);           n</a:t>
            </a:r>
            <a:endParaRPr sz="60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50">
                <a:solidFill>
                  <a:schemeClr val="lt1"/>
                </a:solidFill>
                <a:latin typeface="Raleway"/>
                <a:ea typeface="Raleway"/>
                <a:cs typeface="Raleway"/>
                <a:sym typeface="Raleway"/>
              </a:rPr>
              <a:t>     id++;             n</a:t>
            </a:r>
            <a:endParaRPr sz="60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50">
                <a:solidFill>
                  <a:schemeClr val="lt1"/>
                </a:solidFill>
                <a:latin typeface="Raleway"/>
                <a:ea typeface="Raleway"/>
                <a:cs typeface="Raleway"/>
                <a:sym typeface="Raleway"/>
              </a:rPr>
              <a:t>  }</a:t>
            </a:r>
            <a:endParaRPr sz="60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50">
                <a:solidFill>
                  <a:schemeClr val="lt1"/>
                </a:solidFill>
                <a:latin typeface="Raleway"/>
                <a:ea typeface="Raleway"/>
                <a:cs typeface="Raleway"/>
                <a:sym typeface="Raleway"/>
              </a:rPr>
              <a:t>  return 0;           1</a:t>
            </a:r>
            <a:endParaRPr sz="605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50">
                <a:solidFill>
                  <a:schemeClr val="lt1"/>
                </a:solidFill>
                <a:latin typeface="Raleway"/>
                <a:ea typeface="Raleway"/>
                <a:cs typeface="Raleway"/>
                <a:sym typeface="Raleway"/>
              </a:rPr>
              <a:t>}</a:t>
            </a:r>
            <a:endParaRPr sz="6050">
              <a:solidFill>
                <a:schemeClr val="lt1"/>
              </a:solidFill>
              <a:latin typeface="Raleway"/>
              <a:ea typeface="Raleway"/>
              <a:cs typeface="Raleway"/>
              <a:sym typeface="Raleway"/>
            </a:endParaRPr>
          </a:p>
          <a:p>
            <a:pPr indent="0" lvl="0" marL="0" rtl="0" algn="l">
              <a:spcBef>
                <a:spcPts val="1200"/>
              </a:spcBef>
              <a:spcAft>
                <a:spcPts val="1200"/>
              </a:spcAft>
              <a:buNone/>
            </a:pPr>
            <a:r>
              <a:rPr b="1" lang="tr" sz="6000">
                <a:latin typeface="Raleway"/>
                <a:ea typeface="Raleway"/>
                <a:cs typeface="Raleway"/>
                <a:sym typeface="Raleway"/>
              </a:rPr>
              <a:t>T(n)=3n+1  ,alan maliyeti=4*1=4 byte</a:t>
            </a:r>
            <a:endParaRPr b="1" sz="6000">
              <a:latin typeface="Raleway"/>
              <a:ea typeface="Raleway"/>
              <a:cs typeface="Raleway"/>
              <a:sym typeface="Raleway"/>
            </a:endParaRPr>
          </a:p>
        </p:txBody>
      </p:sp>
      <p:sp>
        <p:nvSpPr>
          <p:cNvPr id="185" name="Google Shape;185;p27"/>
          <p:cNvSpPr txBox="1"/>
          <p:nvPr>
            <p:ph idx="2" type="body"/>
          </p:nvPr>
        </p:nvSpPr>
        <p:spPr>
          <a:xfrm>
            <a:off x="4735925" y="658200"/>
            <a:ext cx="3999900" cy="43209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Clr>
                <a:schemeClr val="dk1"/>
              </a:buClr>
              <a:buSzPts val="275"/>
              <a:buFont typeface="Arial"/>
              <a:buNone/>
            </a:pPr>
            <a:r>
              <a:rPr lang="tr" sz="6000">
                <a:solidFill>
                  <a:schemeClr val="lt1"/>
                </a:solidFill>
                <a:latin typeface="Raleway"/>
                <a:ea typeface="Raleway"/>
                <a:cs typeface="Raleway"/>
                <a:sym typeface="Raleway"/>
              </a:rPr>
              <a:t>#include &lt;stdio.h&gt;</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int main(void){</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int id=1;            </a:t>
            </a:r>
            <a:r>
              <a:rPr lang="tr" sz="6400">
                <a:solidFill>
                  <a:schemeClr val="lt1"/>
                </a:solidFill>
                <a:latin typeface="Raleway"/>
                <a:ea typeface="Raleway"/>
                <a:cs typeface="Raleway"/>
                <a:sym typeface="Raleway"/>
              </a:rPr>
              <a:t>0</a:t>
            </a:r>
            <a:endParaRPr sz="6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do {             0</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printf("%d ", id);              n+1</a:t>
            </a:r>
            <a:endParaRPr sz="6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id++;             </a:t>
            </a:r>
            <a:r>
              <a:rPr lang="tr" sz="6400">
                <a:solidFill>
                  <a:schemeClr val="lt1"/>
                </a:solidFill>
                <a:latin typeface="Raleway"/>
                <a:ea typeface="Raleway"/>
                <a:cs typeface="Raleway"/>
                <a:sym typeface="Raleway"/>
              </a:rPr>
              <a:t>n+1</a:t>
            </a:r>
            <a:endParaRPr sz="6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 while (id&lt;=10);            </a:t>
            </a:r>
            <a:r>
              <a:rPr lang="tr" sz="6400">
                <a:solidFill>
                  <a:schemeClr val="lt1"/>
                </a:solidFill>
                <a:latin typeface="Raleway"/>
                <a:ea typeface="Raleway"/>
                <a:cs typeface="Raleway"/>
                <a:sym typeface="Raleway"/>
              </a:rPr>
              <a:t>n</a:t>
            </a:r>
            <a:endParaRPr sz="6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6000">
                <a:solidFill>
                  <a:schemeClr val="lt1"/>
                </a:solidFill>
                <a:latin typeface="Raleway"/>
                <a:ea typeface="Raleway"/>
                <a:cs typeface="Raleway"/>
                <a:sym typeface="Raleway"/>
              </a:rPr>
              <a:t>  return 0;             </a:t>
            </a:r>
            <a:r>
              <a:rPr lang="tr" sz="6400">
                <a:solidFill>
                  <a:schemeClr val="lt1"/>
                </a:solidFill>
                <a:latin typeface="Raleway"/>
                <a:ea typeface="Raleway"/>
                <a:cs typeface="Raleway"/>
                <a:sym typeface="Raleway"/>
              </a:rPr>
              <a:t>1</a:t>
            </a:r>
            <a:endParaRPr sz="6400">
              <a:solidFill>
                <a:schemeClr val="lt1"/>
              </a:solidFill>
              <a:latin typeface="Raleway"/>
              <a:ea typeface="Raleway"/>
              <a:cs typeface="Raleway"/>
              <a:sym typeface="Raleway"/>
            </a:endParaRPr>
          </a:p>
          <a:p>
            <a:pPr indent="0" lvl="0" marL="0" rtl="0" algn="l">
              <a:spcBef>
                <a:spcPts val="1200"/>
              </a:spcBef>
              <a:spcAft>
                <a:spcPts val="0"/>
              </a:spcAft>
              <a:buNone/>
            </a:pPr>
            <a:r>
              <a:rPr lang="tr" sz="6000">
                <a:solidFill>
                  <a:schemeClr val="lt1"/>
                </a:solidFill>
                <a:latin typeface="Raleway"/>
                <a:ea typeface="Raleway"/>
                <a:cs typeface="Raleway"/>
                <a:sym typeface="Raleway"/>
              </a:rPr>
              <a:t>} </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t/>
            </a:r>
            <a:endParaRPr sz="60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b="1" lang="tr" sz="6000">
                <a:latin typeface="Raleway"/>
                <a:ea typeface="Raleway"/>
                <a:cs typeface="Raleway"/>
                <a:sym typeface="Raleway"/>
              </a:rPr>
              <a:t>T(n)=3n+3 ,alan maliyeti=4*1=4 byte</a:t>
            </a:r>
            <a:endParaRPr b="1" sz="6000">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t/>
            </a:r>
            <a:endParaRPr sz="6000">
              <a:solidFill>
                <a:schemeClr val="lt1"/>
              </a:solidFill>
              <a:latin typeface="Raleway"/>
              <a:ea typeface="Raleway"/>
              <a:cs typeface="Raleway"/>
              <a:sym typeface="Raleway"/>
            </a:endParaRPr>
          </a:p>
          <a:p>
            <a:pPr indent="0" lvl="0" marL="0" rtl="0" algn="l">
              <a:spcBef>
                <a:spcPts val="1200"/>
              </a:spcBef>
              <a:spcAft>
                <a:spcPts val="1200"/>
              </a:spcAft>
              <a:buNone/>
            </a:pPr>
            <a:r>
              <a:t/>
            </a:r>
            <a:endParaRPr/>
          </a:p>
        </p:txBody>
      </p:sp>
      <p:sp>
        <p:nvSpPr>
          <p:cNvPr id="186" name="Google Shape;186;p27"/>
          <p:cNvSpPr txBox="1"/>
          <p:nvPr>
            <p:ph type="title"/>
          </p:nvPr>
        </p:nvSpPr>
        <p:spPr>
          <a:xfrm>
            <a:off x="4817900" y="8550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DO - WHİLE</a:t>
            </a:r>
            <a:endParaRPr b="1">
              <a:solidFill>
                <a:schemeClr val="lt1"/>
              </a:solidFill>
              <a:latin typeface="Raleway"/>
              <a:ea typeface="Raleway"/>
              <a:cs typeface="Raleway"/>
              <a:sym typeface="Raleway"/>
            </a:endParaRPr>
          </a:p>
        </p:txBody>
      </p:sp>
      <p:sp>
        <p:nvSpPr>
          <p:cNvPr id="187" name="Google Shape;187;p27"/>
          <p:cNvSpPr/>
          <p:nvPr/>
        </p:nvSpPr>
        <p:spPr>
          <a:xfrm>
            <a:off x="94000" y="463500"/>
            <a:ext cx="13740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7"/>
          <p:cNvSpPr/>
          <p:nvPr/>
        </p:nvSpPr>
        <p:spPr>
          <a:xfrm>
            <a:off x="4572000" y="463500"/>
            <a:ext cx="2443500" cy="177000"/>
          </a:xfrm>
          <a:prstGeom prst="mathMinus">
            <a:avLst>
              <a:gd fmla="val 183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7"/>
          <p:cNvSpPr/>
          <p:nvPr/>
        </p:nvSpPr>
        <p:spPr>
          <a:xfrm>
            <a:off x="1017100" y="17109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7"/>
          <p:cNvSpPr/>
          <p:nvPr/>
        </p:nvSpPr>
        <p:spPr>
          <a:xfrm>
            <a:off x="1620450" y="21622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7"/>
          <p:cNvSpPr/>
          <p:nvPr/>
        </p:nvSpPr>
        <p:spPr>
          <a:xfrm>
            <a:off x="1781200" y="2571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7"/>
          <p:cNvSpPr/>
          <p:nvPr/>
        </p:nvSpPr>
        <p:spPr>
          <a:xfrm>
            <a:off x="928725" y="29756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7"/>
          <p:cNvSpPr/>
          <p:nvPr/>
        </p:nvSpPr>
        <p:spPr>
          <a:xfrm>
            <a:off x="1093025" y="38195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7"/>
          <p:cNvSpPr/>
          <p:nvPr/>
        </p:nvSpPr>
        <p:spPr>
          <a:xfrm>
            <a:off x="5648375" y="15949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7"/>
          <p:cNvSpPr/>
          <p:nvPr/>
        </p:nvSpPr>
        <p:spPr>
          <a:xfrm>
            <a:off x="5197475" y="19383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7"/>
          <p:cNvSpPr/>
          <p:nvPr/>
        </p:nvSpPr>
        <p:spPr>
          <a:xfrm>
            <a:off x="6424650" y="22693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7"/>
          <p:cNvSpPr/>
          <p:nvPr/>
        </p:nvSpPr>
        <p:spPr>
          <a:xfrm>
            <a:off x="5462625" y="26565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7"/>
          <p:cNvSpPr/>
          <p:nvPr/>
        </p:nvSpPr>
        <p:spPr>
          <a:xfrm>
            <a:off x="6279375" y="30827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7"/>
          <p:cNvSpPr/>
          <p:nvPr/>
        </p:nvSpPr>
        <p:spPr>
          <a:xfrm>
            <a:off x="5692400" y="3458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203" name="Shape 203"/>
        <p:cNvGrpSpPr/>
        <p:nvPr/>
      </p:nvGrpSpPr>
      <p:grpSpPr>
        <a:xfrm>
          <a:off x="0" y="0"/>
          <a:ext cx="0" cy="0"/>
          <a:chOff x="0" y="0"/>
          <a:chExt cx="0" cy="0"/>
        </a:xfrm>
      </p:grpSpPr>
      <p:sp>
        <p:nvSpPr>
          <p:cNvPr id="204" name="Google Shape;204;p28"/>
          <p:cNvSpPr txBox="1"/>
          <p:nvPr>
            <p:ph type="title"/>
          </p:nvPr>
        </p:nvSpPr>
        <p:spPr>
          <a:xfrm>
            <a:off x="64300"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IF-ELSE</a:t>
            </a:r>
            <a:endParaRPr b="1">
              <a:solidFill>
                <a:schemeClr val="lt1"/>
              </a:solidFill>
              <a:latin typeface="Raleway"/>
              <a:ea typeface="Raleway"/>
              <a:cs typeface="Raleway"/>
              <a:sym typeface="Raleway"/>
            </a:endParaRPr>
          </a:p>
        </p:txBody>
      </p:sp>
      <p:sp>
        <p:nvSpPr>
          <p:cNvPr id="205" name="Google Shape;205;p28"/>
          <p:cNvSpPr txBox="1"/>
          <p:nvPr>
            <p:ph idx="1" type="body"/>
          </p:nvPr>
        </p:nvSpPr>
        <p:spPr>
          <a:xfrm>
            <a:off x="64300" y="348150"/>
            <a:ext cx="3999900" cy="3990900"/>
          </a:xfrm>
          <a:prstGeom prst="rect">
            <a:avLst/>
          </a:prstGeom>
        </p:spPr>
        <p:txBody>
          <a:bodyPr anchorCtr="0" anchor="t" bIns="91425" lIns="91425" spcFirstLastPara="1" rIns="91425" wrap="square" tIns="91425">
            <a:noAutofit/>
          </a:bodyPr>
          <a:lstStyle/>
          <a:p>
            <a:pPr indent="0" lvl="0" marL="50800" marR="50800" rtl="0" algn="l">
              <a:lnSpc>
                <a:spcPct val="95000"/>
              </a:lnSpc>
              <a:spcBef>
                <a:spcPts val="0"/>
              </a:spcBef>
              <a:spcAft>
                <a:spcPts val="0"/>
              </a:spcAft>
              <a:buNone/>
            </a:pPr>
            <a:r>
              <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int main(){</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float sayi1,sayi2;</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char islem;</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printf("Hesap Makinesi");</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printf("\n Sayilari giriniz:");</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scanf("%f %f",&amp;sayi1,&amp;sayi2);</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printf("\n Yapmak istediginiz islemi seciniz:");</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scanf("%s",&amp;islem);</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if(islem=='+')</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printf("toplam %f",sayi1+sayi2);</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else if(islem=='-')</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printf("Cikarma %f",sayi1-sayi2);</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else if(islem=='*')</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printf("Carpma %f",sayi1*sayi2);</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else if(islem=='/')</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printf("Bolme %f",sayi1/sayi2);</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t/>
            </a:r>
            <a:endParaRPr sz="1250">
              <a:solidFill>
                <a:schemeClr val="dk1"/>
              </a:solidFill>
              <a:highlight>
                <a:srgbClr val="FAFAFA"/>
              </a:highlight>
              <a:latin typeface="Raleway"/>
              <a:ea typeface="Raleway"/>
              <a:cs typeface="Raleway"/>
              <a:sym typeface="Raleway"/>
            </a:endParaRPr>
          </a:p>
        </p:txBody>
      </p:sp>
      <p:sp>
        <p:nvSpPr>
          <p:cNvPr id="206" name="Google Shape;206;p28"/>
          <p:cNvSpPr txBox="1"/>
          <p:nvPr>
            <p:ph idx="2" type="body"/>
          </p:nvPr>
        </p:nvSpPr>
        <p:spPr>
          <a:xfrm>
            <a:off x="4671700" y="348150"/>
            <a:ext cx="3999900" cy="4447200"/>
          </a:xfrm>
          <a:prstGeom prst="rect">
            <a:avLst/>
          </a:prstGeom>
        </p:spPr>
        <p:txBody>
          <a:bodyPr anchorCtr="0" anchor="t" bIns="91425" lIns="91425" spcFirstLastPara="1" rIns="91425" wrap="square" tIns="91425">
            <a:noAutofit/>
          </a:bodyPr>
          <a:lstStyle/>
          <a:p>
            <a:pPr indent="0" lvl="0" marL="50800" marR="50800" rtl="0" algn="l">
              <a:lnSpc>
                <a:spcPct val="75000"/>
              </a:lnSpc>
              <a:spcBef>
                <a:spcPts val="0"/>
              </a:spcBef>
              <a:spcAft>
                <a:spcPts val="0"/>
              </a:spcAft>
              <a:buSzPts val="852"/>
              <a:buNone/>
            </a:pPr>
            <a:r>
              <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int main(){</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float sayi1,sayi2;</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char islem;</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printf("Hesap Makinesi");</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printf("\n Sayilari giriniz:");</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scanf("%f %f",&amp;sayi1,&amp;sayi2);</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printf("\n Yapmak istediginiz islemi seciniz:");</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scanf("%s",&amp;islem);</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switch(islem){</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case '+':</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printf("toplam %f",sayi1+sayi2);</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break;</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case '-':</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printf("Cikarma %f",sayi1-sayi2);</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break;</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case '*':</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printf("Carpma %f",sayi1*sayi2);</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break;</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case '/':</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printf("Bolme %f",sayi1/sayi2);</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break;</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 }</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Clr>
                <a:schemeClr val="dk1"/>
              </a:buClr>
              <a:buSzPts val="852"/>
              <a:buFont typeface="Arial"/>
              <a:buNone/>
            </a:pPr>
            <a:r>
              <a:t/>
            </a:r>
            <a:endParaRPr sz="968">
              <a:solidFill>
                <a:schemeClr val="dk1"/>
              </a:solidFill>
              <a:highlight>
                <a:srgbClr val="FAFAFA"/>
              </a:highlight>
              <a:latin typeface="Raleway"/>
              <a:ea typeface="Raleway"/>
              <a:cs typeface="Raleway"/>
              <a:sym typeface="Raleway"/>
            </a:endParaRPr>
          </a:p>
        </p:txBody>
      </p:sp>
      <p:sp>
        <p:nvSpPr>
          <p:cNvPr id="207" name="Google Shape;207;p28"/>
          <p:cNvSpPr txBox="1"/>
          <p:nvPr>
            <p:ph type="title"/>
          </p:nvPr>
        </p:nvSpPr>
        <p:spPr>
          <a:xfrm>
            <a:off x="4821700"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SWITCH-CASE</a:t>
            </a:r>
            <a:endParaRPr b="1">
              <a:solidFill>
                <a:schemeClr val="lt1"/>
              </a:solidFill>
              <a:latin typeface="Raleway"/>
              <a:ea typeface="Raleway"/>
              <a:cs typeface="Raleway"/>
              <a:sym typeface="Raleway"/>
            </a:endParaRPr>
          </a:p>
        </p:txBody>
      </p:sp>
      <p:sp>
        <p:nvSpPr>
          <p:cNvPr id="208" name="Google Shape;208;p28"/>
          <p:cNvSpPr/>
          <p:nvPr/>
        </p:nvSpPr>
        <p:spPr>
          <a:xfrm>
            <a:off x="-96450" y="393200"/>
            <a:ext cx="17361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8"/>
          <p:cNvSpPr/>
          <p:nvPr/>
        </p:nvSpPr>
        <p:spPr>
          <a:xfrm>
            <a:off x="4518425" y="393200"/>
            <a:ext cx="30360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213" name="Shape 213"/>
        <p:cNvGrpSpPr/>
        <p:nvPr/>
      </p:nvGrpSpPr>
      <p:grpSpPr>
        <a:xfrm>
          <a:off x="0" y="0"/>
          <a:ext cx="0" cy="0"/>
          <a:chOff x="0" y="0"/>
          <a:chExt cx="0" cy="0"/>
        </a:xfrm>
      </p:grpSpPr>
      <p:sp>
        <p:nvSpPr>
          <p:cNvPr id="214" name="Google Shape;214;p29"/>
          <p:cNvSpPr txBox="1"/>
          <p:nvPr>
            <p:ph type="title"/>
          </p:nvPr>
        </p:nvSpPr>
        <p:spPr>
          <a:xfrm>
            <a:off x="64300"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IF-ELSE</a:t>
            </a:r>
            <a:endParaRPr b="1">
              <a:solidFill>
                <a:schemeClr val="lt1"/>
              </a:solidFill>
              <a:latin typeface="Raleway"/>
              <a:ea typeface="Raleway"/>
              <a:cs typeface="Raleway"/>
              <a:sym typeface="Raleway"/>
            </a:endParaRPr>
          </a:p>
        </p:txBody>
      </p:sp>
      <p:sp>
        <p:nvSpPr>
          <p:cNvPr id="215" name="Google Shape;215;p29"/>
          <p:cNvSpPr txBox="1"/>
          <p:nvPr>
            <p:ph idx="1" type="body"/>
          </p:nvPr>
        </p:nvSpPr>
        <p:spPr>
          <a:xfrm>
            <a:off x="64300" y="348150"/>
            <a:ext cx="4454100" cy="3990900"/>
          </a:xfrm>
          <a:prstGeom prst="rect">
            <a:avLst/>
          </a:prstGeom>
        </p:spPr>
        <p:txBody>
          <a:bodyPr anchorCtr="0" anchor="t" bIns="91425" lIns="91425" spcFirstLastPara="1" rIns="91425" wrap="square" tIns="91425">
            <a:noAutofit/>
          </a:bodyPr>
          <a:lstStyle/>
          <a:p>
            <a:pPr indent="0" lvl="0" marL="50800" marR="50800" rtl="0" algn="l">
              <a:lnSpc>
                <a:spcPct val="95000"/>
              </a:lnSpc>
              <a:spcBef>
                <a:spcPts val="0"/>
              </a:spcBef>
              <a:spcAft>
                <a:spcPts val="0"/>
              </a:spcAft>
              <a:buNone/>
            </a:pPr>
            <a:r>
              <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int main(){</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float sayi1,sayi2;                0</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char islem;                 0</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printf("Hesap Makinesi");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printf("\n Sayilari giriniz:");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scanf("%f %f",&amp;sayi1,&amp;sayi2);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printf("\n Yapmak istediginiz islemi seciniz:");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scanf("%s",&amp;islem);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if(islem=='+')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printf("toplam %f",sayi1+sayi2);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else if(islem=='-')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printf("Cikarma %f",sayi1-sayi2);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else if(islem=='*')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printf("Carpma %f",sayi1*sayi2);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else if(islem=='/')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printf("Bolme %f",sayi1/sayi2);              1</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	</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rPr lang="tr" sz="1150">
                <a:solidFill>
                  <a:schemeClr val="lt1"/>
                </a:solidFill>
                <a:latin typeface="Raleway"/>
                <a:ea typeface="Raleway"/>
                <a:cs typeface="Raleway"/>
                <a:sym typeface="Raleway"/>
              </a:rPr>
              <a:t>}</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t/>
            </a:r>
            <a:endParaRPr sz="1150">
              <a:solidFill>
                <a:schemeClr val="lt1"/>
              </a:solidFill>
              <a:latin typeface="Raleway"/>
              <a:ea typeface="Raleway"/>
              <a:cs typeface="Raleway"/>
              <a:sym typeface="Raleway"/>
            </a:endParaRPr>
          </a:p>
          <a:p>
            <a:pPr indent="0" lvl="0" marL="50800" marR="50800" rtl="0" algn="l">
              <a:lnSpc>
                <a:spcPct val="95000"/>
              </a:lnSpc>
              <a:spcBef>
                <a:spcPts val="0"/>
              </a:spcBef>
              <a:spcAft>
                <a:spcPts val="0"/>
              </a:spcAft>
              <a:buNone/>
            </a:pPr>
            <a:r>
              <a:t/>
            </a:r>
            <a:endParaRPr sz="1250">
              <a:solidFill>
                <a:schemeClr val="dk1"/>
              </a:solidFill>
              <a:highlight>
                <a:srgbClr val="FAFAFA"/>
              </a:highlight>
              <a:latin typeface="Raleway"/>
              <a:ea typeface="Raleway"/>
              <a:cs typeface="Raleway"/>
              <a:sym typeface="Raleway"/>
            </a:endParaRPr>
          </a:p>
          <a:p>
            <a:pPr indent="0" lvl="0" marL="50800" marR="50800" rtl="0" algn="l">
              <a:lnSpc>
                <a:spcPct val="95000"/>
              </a:lnSpc>
              <a:spcBef>
                <a:spcPts val="0"/>
              </a:spcBef>
              <a:spcAft>
                <a:spcPts val="0"/>
              </a:spcAft>
              <a:buNone/>
            </a:pPr>
            <a:r>
              <a:rPr b="1" lang="tr" sz="1450">
                <a:latin typeface="Raleway"/>
                <a:ea typeface="Raleway"/>
                <a:cs typeface="Raleway"/>
                <a:sym typeface="Raleway"/>
              </a:rPr>
              <a:t>T(n)=13 ,alan maliyeti=4*2+1*1=9 byte</a:t>
            </a:r>
            <a:endParaRPr b="1" sz="1450">
              <a:latin typeface="Raleway"/>
              <a:ea typeface="Raleway"/>
              <a:cs typeface="Raleway"/>
              <a:sym typeface="Raleway"/>
            </a:endParaRPr>
          </a:p>
        </p:txBody>
      </p:sp>
      <p:sp>
        <p:nvSpPr>
          <p:cNvPr id="216" name="Google Shape;216;p29"/>
          <p:cNvSpPr txBox="1"/>
          <p:nvPr>
            <p:ph idx="2" type="body"/>
          </p:nvPr>
        </p:nvSpPr>
        <p:spPr>
          <a:xfrm>
            <a:off x="4671700" y="348150"/>
            <a:ext cx="4454100" cy="4447200"/>
          </a:xfrm>
          <a:prstGeom prst="rect">
            <a:avLst/>
          </a:prstGeom>
        </p:spPr>
        <p:txBody>
          <a:bodyPr anchorCtr="0" anchor="t" bIns="91425" lIns="91425" spcFirstLastPara="1" rIns="91425" wrap="square" tIns="91425">
            <a:noAutofit/>
          </a:bodyPr>
          <a:lstStyle/>
          <a:p>
            <a:pPr indent="0" lvl="0" marL="50800" marR="50800" rtl="0" algn="l">
              <a:lnSpc>
                <a:spcPct val="75000"/>
              </a:lnSpc>
              <a:spcBef>
                <a:spcPts val="0"/>
              </a:spcBef>
              <a:spcAft>
                <a:spcPts val="0"/>
              </a:spcAft>
              <a:buSzPts val="852"/>
              <a:buNone/>
            </a:pPr>
            <a:r>
              <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int main(){</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float sayi1,sayi2;              0</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char islem;               0</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printf("Hesap Makinesi");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printf("\n Sayilari giriniz:");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scanf("%f %f",&amp;sayi1,&amp;sayi2);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printf("\n Yapmak istediginiz islemi seciniz:");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scanf("%s",&amp;islem);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switch(islem){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case '+':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printf("toplam %f",sayi1+sayi2);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break;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case '-':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printf("Cikarma %f",sayi1-sayi2);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break;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case '*':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printf("Carpma %f",sayi1*sayi2);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break;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case '/':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printf("Bolme %f",sayi1/sayi2);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break;               1</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lang="tr" sz="1168">
                <a:solidFill>
                  <a:schemeClr val="lt1"/>
                </a:solidFill>
                <a:latin typeface="Raleway"/>
                <a:ea typeface="Raleway"/>
                <a:cs typeface="Raleway"/>
                <a:sym typeface="Raleway"/>
              </a:rPr>
              <a:t>	} }</a:t>
            </a:r>
            <a:endParaRPr sz="1168">
              <a:solidFill>
                <a:schemeClr val="lt1"/>
              </a:solidFill>
              <a:latin typeface="Raleway"/>
              <a:ea typeface="Raleway"/>
              <a:cs typeface="Raleway"/>
              <a:sym typeface="Raleway"/>
            </a:endParaRPr>
          </a:p>
          <a:p>
            <a:pPr indent="0" lvl="0" marL="50800" marR="50800" rtl="0" algn="l">
              <a:lnSpc>
                <a:spcPct val="75000"/>
              </a:lnSpc>
              <a:spcBef>
                <a:spcPts val="0"/>
              </a:spcBef>
              <a:spcAft>
                <a:spcPts val="0"/>
              </a:spcAft>
              <a:buSzPts val="852"/>
              <a:buNone/>
            </a:pPr>
            <a:r>
              <a:rPr b="1" lang="tr" sz="1368">
                <a:latin typeface="Raleway"/>
                <a:ea typeface="Raleway"/>
                <a:cs typeface="Raleway"/>
                <a:sym typeface="Raleway"/>
              </a:rPr>
              <a:t>T(n)=18 ,alan maliyeti=4*2+1*1=9 byte</a:t>
            </a:r>
            <a:endParaRPr b="1" sz="1368">
              <a:latin typeface="Raleway"/>
              <a:ea typeface="Raleway"/>
              <a:cs typeface="Raleway"/>
              <a:sym typeface="Raleway"/>
            </a:endParaRPr>
          </a:p>
          <a:p>
            <a:pPr indent="0" lvl="0" marL="50800" marR="50800" rtl="0" algn="l">
              <a:lnSpc>
                <a:spcPct val="75000"/>
              </a:lnSpc>
              <a:spcBef>
                <a:spcPts val="0"/>
              </a:spcBef>
              <a:spcAft>
                <a:spcPts val="0"/>
              </a:spcAft>
              <a:buClr>
                <a:schemeClr val="dk1"/>
              </a:buClr>
              <a:buSzPts val="852"/>
              <a:buFont typeface="Arial"/>
              <a:buNone/>
            </a:pPr>
            <a:r>
              <a:t/>
            </a:r>
            <a:endParaRPr sz="968">
              <a:solidFill>
                <a:schemeClr val="dk1"/>
              </a:solidFill>
              <a:highlight>
                <a:srgbClr val="FAFAFA"/>
              </a:highlight>
              <a:latin typeface="Raleway"/>
              <a:ea typeface="Raleway"/>
              <a:cs typeface="Raleway"/>
              <a:sym typeface="Raleway"/>
            </a:endParaRPr>
          </a:p>
        </p:txBody>
      </p:sp>
      <p:sp>
        <p:nvSpPr>
          <p:cNvPr id="217" name="Google Shape;217;p29"/>
          <p:cNvSpPr txBox="1"/>
          <p:nvPr>
            <p:ph type="title"/>
          </p:nvPr>
        </p:nvSpPr>
        <p:spPr>
          <a:xfrm>
            <a:off x="4821700"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SWITCH-CASE</a:t>
            </a:r>
            <a:endParaRPr b="1">
              <a:solidFill>
                <a:schemeClr val="lt1"/>
              </a:solidFill>
              <a:latin typeface="Raleway"/>
              <a:ea typeface="Raleway"/>
              <a:cs typeface="Raleway"/>
              <a:sym typeface="Raleway"/>
            </a:endParaRPr>
          </a:p>
        </p:txBody>
      </p:sp>
      <p:sp>
        <p:nvSpPr>
          <p:cNvPr id="218" name="Google Shape;218;p29"/>
          <p:cNvSpPr/>
          <p:nvPr/>
        </p:nvSpPr>
        <p:spPr>
          <a:xfrm>
            <a:off x="-96450" y="393200"/>
            <a:ext cx="17361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9"/>
          <p:cNvSpPr/>
          <p:nvPr/>
        </p:nvSpPr>
        <p:spPr>
          <a:xfrm>
            <a:off x="4518425" y="393200"/>
            <a:ext cx="30360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9"/>
          <p:cNvSpPr/>
          <p:nvPr/>
        </p:nvSpPr>
        <p:spPr>
          <a:xfrm>
            <a:off x="1756475" y="8429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9"/>
          <p:cNvSpPr/>
          <p:nvPr/>
        </p:nvSpPr>
        <p:spPr>
          <a:xfrm>
            <a:off x="1458825" y="10060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9"/>
          <p:cNvSpPr/>
          <p:nvPr/>
        </p:nvSpPr>
        <p:spPr>
          <a:xfrm>
            <a:off x="2275575" y="11584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2374425" y="13430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2441075" y="15275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p:nvPr/>
        </p:nvSpPr>
        <p:spPr>
          <a:xfrm>
            <a:off x="3613300" y="17228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9"/>
          <p:cNvSpPr/>
          <p:nvPr/>
        </p:nvSpPr>
        <p:spPr>
          <a:xfrm>
            <a:off x="1909725" y="18966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9"/>
          <p:cNvSpPr/>
          <p:nvPr/>
        </p:nvSpPr>
        <p:spPr>
          <a:xfrm>
            <a:off x="1076650" y="2059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9"/>
          <p:cNvSpPr/>
          <p:nvPr/>
        </p:nvSpPr>
        <p:spPr>
          <a:xfrm>
            <a:off x="3522175" y="22335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9"/>
          <p:cNvSpPr/>
          <p:nvPr/>
        </p:nvSpPr>
        <p:spPr>
          <a:xfrm>
            <a:off x="1381425" y="23967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9"/>
          <p:cNvSpPr/>
          <p:nvPr/>
        </p:nvSpPr>
        <p:spPr>
          <a:xfrm>
            <a:off x="3613300" y="2571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a:off x="1305575" y="27550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9"/>
          <p:cNvSpPr/>
          <p:nvPr/>
        </p:nvSpPr>
        <p:spPr>
          <a:xfrm>
            <a:off x="3613300" y="29348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9"/>
          <p:cNvSpPr/>
          <p:nvPr/>
        </p:nvSpPr>
        <p:spPr>
          <a:xfrm>
            <a:off x="1381425" y="31134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9"/>
          <p:cNvSpPr/>
          <p:nvPr/>
        </p:nvSpPr>
        <p:spPr>
          <a:xfrm>
            <a:off x="3522175" y="32980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9"/>
          <p:cNvSpPr/>
          <p:nvPr/>
        </p:nvSpPr>
        <p:spPr>
          <a:xfrm>
            <a:off x="6358250" y="8429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9"/>
          <p:cNvSpPr/>
          <p:nvPr/>
        </p:nvSpPr>
        <p:spPr>
          <a:xfrm>
            <a:off x="5985575" y="10513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9"/>
          <p:cNvSpPr/>
          <p:nvPr/>
        </p:nvSpPr>
        <p:spPr>
          <a:xfrm>
            <a:off x="6941625" y="11584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9"/>
          <p:cNvSpPr/>
          <p:nvPr/>
        </p:nvSpPr>
        <p:spPr>
          <a:xfrm>
            <a:off x="7019025" y="13430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7103525" y="15275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8298950" y="17228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9"/>
          <p:cNvSpPr/>
          <p:nvPr/>
        </p:nvSpPr>
        <p:spPr>
          <a:xfrm>
            <a:off x="6490725" y="18966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9"/>
          <p:cNvSpPr/>
          <p:nvPr/>
        </p:nvSpPr>
        <p:spPr>
          <a:xfrm>
            <a:off x="6246300" y="2059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9"/>
          <p:cNvSpPr/>
          <p:nvPr/>
        </p:nvSpPr>
        <p:spPr>
          <a:xfrm>
            <a:off x="6246300" y="22228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9"/>
          <p:cNvSpPr/>
          <p:nvPr/>
        </p:nvSpPr>
        <p:spPr>
          <a:xfrm>
            <a:off x="8137050" y="24646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9"/>
          <p:cNvSpPr/>
          <p:nvPr/>
        </p:nvSpPr>
        <p:spPr>
          <a:xfrm>
            <a:off x="6596200" y="26348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9"/>
          <p:cNvSpPr/>
          <p:nvPr/>
        </p:nvSpPr>
        <p:spPr>
          <a:xfrm>
            <a:off x="6246300" y="28277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9"/>
          <p:cNvSpPr/>
          <p:nvPr/>
        </p:nvSpPr>
        <p:spPr>
          <a:xfrm>
            <a:off x="8220700" y="29800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9"/>
          <p:cNvSpPr/>
          <p:nvPr/>
        </p:nvSpPr>
        <p:spPr>
          <a:xfrm>
            <a:off x="6596200" y="31505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9"/>
          <p:cNvSpPr/>
          <p:nvPr/>
        </p:nvSpPr>
        <p:spPr>
          <a:xfrm>
            <a:off x="6246300" y="33730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9"/>
          <p:cNvSpPr/>
          <p:nvPr/>
        </p:nvSpPr>
        <p:spPr>
          <a:xfrm>
            <a:off x="8220700" y="35397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9"/>
          <p:cNvSpPr/>
          <p:nvPr/>
        </p:nvSpPr>
        <p:spPr>
          <a:xfrm>
            <a:off x="6596200" y="42319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9"/>
          <p:cNvSpPr/>
          <p:nvPr/>
        </p:nvSpPr>
        <p:spPr>
          <a:xfrm>
            <a:off x="8137050" y="40266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9"/>
          <p:cNvSpPr/>
          <p:nvPr/>
        </p:nvSpPr>
        <p:spPr>
          <a:xfrm>
            <a:off x="6246300" y="38575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9"/>
          <p:cNvSpPr/>
          <p:nvPr/>
        </p:nvSpPr>
        <p:spPr>
          <a:xfrm>
            <a:off x="6596200" y="3666188"/>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258" name="Shape 258"/>
        <p:cNvGrpSpPr/>
        <p:nvPr/>
      </p:nvGrpSpPr>
      <p:grpSpPr>
        <a:xfrm>
          <a:off x="0" y="0"/>
          <a:ext cx="0" cy="0"/>
          <a:chOff x="0" y="0"/>
          <a:chExt cx="0" cy="0"/>
        </a:xfrm>
      </p:grpSpPr>
      <p:sp>
        <p:nvSpPr>
          <p:cNvPr id="259" name="Google Shape;259;p30"/>
          <p:cNvSpPr txBox="1"/>
          <p:nvPr>
            <p:ph type="title"/>
          </p:nvPr>
        </p:nvSpPr>
        <p:spPr>
          <a:xfrm>
            <a:off x="397425"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C</a:t>
            </a:r>
            <a:endParaRPr b="1">
              <a:solidFill>
                <a:schemeClr val="lt1"/>
              </a:solidFill>
              <a:latin typeface="Raleway"/>
              <a:ea typeface="Raleway"/>
              <a:cs typeface="Raleway"/>
              <a:sym typeface="Raleway"/>
            </a:endParaRPr>
          </a:p>
        </p:txBody>
      </p:sp>
      <p:sp>
        <p:nvSpPr>
          <p:cNvPr id="260" name="Google Shape;260;p30"/>
          <p:cNvSpPr txBox="1"/>
          <p:nvPr>
            <p:ph idx="1" type="body"/>
          </p:nvPr>
        </p:nvSpPr>
        <p:spPr>
          <a:xfrm>
            <a:off x="193825" y="572700"/>
            <a:ext cx="3999900" cy="4506600"/>
          </a:xfrm>
          <a:prstGeom prst="rect">
            <a:avLst/>
          </a:prstGeom>
        </p:spPr>
        <p:txBody>
          <a:bodyPr anchorCtr="0" anchor="t" bIns="91425" lIns="91425" spcFirstLastPara="1" rIns="91425" wrap="square" tIns="91425">
            <a:normAutofit fontScale="25000" lnSpcReduction="10000"/>
          </a:bodyPr>
          <a:lstStyle/>
          <a:p>
            <a:pPr indent="0" lvl="0" marL="0" rtl="0" algn="l">
              <a:spcBef>
                <a:spcPts val="0"/>
              </a:spcBef>
              <a:spcAft>
                <a:spcPts val="0"/>
              </a:spcAft>
              <a:buClr>
                <a:schemeClr val="dk1"/>
              </a:buClr>
              <a:buSzPts val="275"/>
              <a:buFont typeface="Arial"/>
              <a:buNone/>
            </a:pPr>
            <a:r>
              <a:rPr lang="tr" sz="4400">
                <a:solidFill>
                  <a:schemeClr val="lt1"/>
                </a:solidFill>
                <a:latin typeface="Raleway"/>
                <a:ea typeface="Raleway"/>
                <a:cs typeface="Raleway"/>
                <a:sym typeface="Raleway"/>
              </a:rPr>
              <a:t>int main() {</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int i, n;</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int t1 = 0, t2 = 1;</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int nextTerm = t1 + t2;</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printf("Terim sayisini giriniz ");</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scanf("%d", &amp;n);</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printf("Fibonacci Serisi: %d, %d, ", t1, t2);</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for (i = 3; i &lt;= n; ++i) {</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printf("%d, ", nextTerm);</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t1 = t2;</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t2 = nextTerm;</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    nextTerm = t1 + t2;}</a:t>
            </a:r>
            <a:endParaRPr sz="44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275"/>
              <a:buFont typeface="Arial"/>
              <a:buNone/>
            </a:pPr>
            <a:r>
              <a:rPr lang="tr" sz="4400">
                <a:solidFill>
                  <a:schemeClr val="lt1"/>
                </a:solidFill>
                <a:latin typeface="Raleway"/>
                <a:ea typeface="Raleway"/>
                <a:cs typeface="Raleway"/>
                <a:sym typeface="Raleway"/>
              </a:rPr>
              <a:t>}</a:t>
            </a:r>
            <a:endParaRPr sz="4400">
              <a:solidFill>
                <a:schemeClr val="lt1"/>
              </a:solidFill>
              <a:latin typeface="Raleway"/>
              <a:ea typeface="Raleway"/>
              <a:cs typeface="Raleway"/>
              <a:sym typeface="Raleway"/>
            </a:endParaRPr>
          </a:p>
          <a:p>
            <a:pPr indent="0" lvl="0" marL="0" rtl="0" algn="l">
              <a:spcBef>
                <a:spcPts val="1200"/>
              </a:spcBef>
              <a:spcAft>
                <a:spcPts val="1200"/>
              </a:spcAft>
              <a:buNone/>
            </a:pPr>
            <a:r>
              <a:t/>
            </a:r>
            <a:endParaRPr/>
          </a:p>
        </p:txBody>
      </p:sp>
      <p:sp>
        <p:nvSpPr>
          <p:cNvPr id="261" name="Google Shape;261;p30"/>
          <p:cNvSpPr txBox="1"/>
          <p:nvPr>
            <p:ph idx="2" type="body"/>
          </p:nvPr>
        </p:nvSpPr>
        <p:spPr>
          <a:xfrm>
            <a:off x="4696750" y="608400"/>
            <a:ext cx="3999900" cy="439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tr" sz="1191">
                <a:solidFill>
                  <a:schemeClr val="lt1"/>
                </a:solidFill>
                <a:latin typeface="Raleway"/>
                <a:ea typeface="Raleway"/>
                <a:cs typeface="Raleway"/>
                <a:sym typeface="Raleway"/>
              </a:rPr>
              <a:t>nterms = int(input("Terim sayisini giriniz: "))</a:t>
            </a:r>
            <a:endParaRPr sz="1191">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191">
                <a:solidFill>
                  <a:schemeClr val="lt1"/>
                </a:solidFill>
                <a:latin typeface="Raleway"/>
                <a:ea typeface="Raleway"/>
                <a:cs typeface="Raleway"/>
                <a:sym typeface="Raleway"/>
              </a:rPr>
              <a:t>t1, t2 = 0, 1</a:t>
            </a:r>
            <a:endParaRPr sz="1191">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191">
                <a:solidFill>
                  <a:schemeClr val="lt1"/>
                </a:solidFill>
                <a:latin typeface="Raleway"/>
                <a:ea typeface="Raleway"/>
                <a:cs typeface="Raleway"/>
                <a:sym typeface="Raleway"/>
              </a:rPr>
              <a:t>count = 0</a:t>
            </a:r>
            <a:endParaRPr sz="1191">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191">
                <a:solidFill>
                  <a:schemeClr val="lt1"/>
                </a:solidFill>
                <a:latin typeface="Raleway"/>
                <a:ea typeface="Raleway"/>
                <a:cs typeface="Raleway"/>
                <a:sym typeface="Raleway"/>
              </a:rPr>
              <a:t>print("Fibonaccidizisi:")</a:t>
            </a:r>
            <a:endParaRPr sz="1191">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191">
                <a:solidFill>
                  <a:schemeClr val="lt1"/>
                </a:solidFill>
                <a:latin typeface="Raleway"/>
                <a:ea typeface="Raleway"/>
                <a:cs typeface="Raleway"/>
                <a:sym typeface="Raleway"/>
              </a:rPr>
              <a:t>while count &lt; nterms:</a:t>
            </a:r>
            <a:endParaRPr sz="1191">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191">
                <a:solidFill>
                  <a:schemeClr val="lt1"/>
                </a:solidFill>
                <a:latin typeface="Raleway"/>
                <a:ea typeface="Raleway"/>
                <a:cs typeface="Raleway"/>
                <a:sym typeface="Raleway"/>
              </a:rPr>
              <a:t>      print(t1)</a:t>
            </a:r>
            <a:endParaRPr sz="1191">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191">
                <a:solidFill>
                  <a:schemeClr val="lt1"/>
                </a:solidFill>
                <a:latin typeface="Raleway"/>
                <a:ea typeface="Raleway"/>
                <a:cs typeface="Raleway"/>
                <a:sym typeface="Raleway"/>
              </a:rPr>
              <a:t>      nth = t1 + t2</a:t>
            </a:r>
            <a:endParaRPr sz="1191">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191">
                <a:solidFill>
                  <a:schemeClr val="lt1"/>
                </a:solidFill>
                <a:latin typeface="Raleway"/>
                <a:ea typeface="Raleway"/>
                <a:cs typeface="Raleway"/>
                <a:sym typeface="Raleway"/>
              </a:rPr>
              <a:t>      t1 = t2</a:t>
            </a:r>
            <a:endParaRPr sz="1191">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191">
                <a:solidFill>
                  <a:schemeClr val="lt1"/>
                </a:solidFill>
                <a:latin typeface="Raleway"/>
                <a:ea typeface="Raleway"/>
                <a:cs typeface="Raleway"/>
                <a:sym typeface="Raleway"/>
              </a:rPr>
              <a:t>      t2 = nth</a:t>
            </a:r>
            <a:endParaRPr sz="1191">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191">
                <a:solidFill>
                  <a:schemeClr val="lt1"/>
                </a:solidFill>
                <a:latin typeface="Raleway"/>
                <a:ea typeface="Raleway"/>
                <a:cs typeface="Raleway"/>
                <a:sym typeface="Raleway"/>
              </a:rPr>
              <a:t>      count += 1</a:t>
            </a:r>
            <a:endParaRPr sz="1191">
              <a:solidFill>
                <a:schemeClr val="lt1"/>
              </a:solidFill>
              <a:latin typeface="Raleway"/>
              <a:ea typeface="Raleway"/>
              <a:cs typeface="Raleway"/>
              <a:sym typeface="Raleway"/>
            </a:endParaRPr>
          </a:p>
          <a:p>
            <a:pPr indent="0" lvl="0" marL="0" rtl="0" algn="l">
              <a:spcBef>
                <a:spcPts val="1200"/>
              </a:spcBef>
              <a:spcAft>
                <a:spcPts val="1200"/>
              </a:spcAft>
              <a:buNone/>
            </a:pPr>
            <a:r>
              <a:t/>
            </a:r>
            <a:endParaRPr/>
          </a:p>
        </p:txBody>
      </p:sp>
      <p:sp>
        <p:nvSpPr>
          <p:cNvPr id="262" name="Google Shape;262;p30"/>
          <p:cNvSpPr txBox="1"/>
          <p:nvPr>
            <p:ph type="title"/>
          </p:nvPr>
        </p:nvSpPr>
        <p:spPr>
          <a:xfrm>
            <a:off x="4832400"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PYTHON</a:t>
            </a:r>
            <a:endParaRPr b="1">
              <a:solidFill>
                <a:schemeClr val="lt1"/>
              </a:solidFill>
              <a:latin typeface="Raleway"/>
              <a:ea typeface="Raleway"/>
              <a:cs typeface="Raleway"/>
              <a:sym typeface="Raleway"/>
            </a:endParaRPr>
          </a:p>
        </p:txBody>
      </p:sp>
      <p:sp>
        <p:nvSpPr>
          <p:cNvPr id="263" name="Google Shape;263;p30"/>
          <p:cNvSpPr/>
          <p:nvPr/>
        </p:nvSpPr>
        <p:spPr>
          <a:xfrm>
            <a:off x="397425" y="395688"/>
            <a:ext cx="5688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0"/>
          <p:cNvSpPr/>
          <p:nvPr/>
        </p:nvSpPr>
        <p:spPr>
          <a:xfrm>
            <a:off x="4696750" y="395700"/>
            <a:ext cx="18399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268" name="Shape 268"/>
        <p:cNvGrpSpPr/>
        <p:nvPr/>
      </p:nvGrpSpPr>
      <p:grpSpPr>
        <a:xfrm>
          <a:off x="0" y="0"/>
          <a:ext cx="0" cy="0"/>
          <a:chOff x="0" y="0"/>
          <a:chExt cx="0" cy="0"/>
        </a:xfrm>
      </p:grpSpPr>
      <p:sp>
        <p:nvSpPr>
          <p:cNvPr id="269" name="Google Shape;269;p31"/>
          <p:cNvSpPr txBox="1"/>
          <p:nvPr>
            <p:ph type="title"/>
          </p:nvPr>
        </p:nvSpPr>
        <p:spPr>
          <a:xfrm>
            <a:off x="397425"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C</a:t>
            </a:r>
            <a:endParaRPr b="1">
              <a:solidFill>
                <a:schemeClr val="lt1"/>
              </a:solidFill>
              <a:latin typeface="Raleway"/>
              <a:ea typeface="Raleway"/>
              <a:cs typeface="Raleway"/>
              <a:sym typeface="Raleway"/>
            </a:endParaRPr>
          </a:p>
        </p:txBody>
      </p:sp>
      <p:sp>
        <p:nvSpPr>
          <p:cNvPr id="270" name="Google Shape;270;p31"/>
          <p:cNvSpPr txBox="1"/>
          <p:nvPr>
            <p:ph idx="1" type="body"/>
          </p:nvPr>
        </p:nvSpPr>
        <p:spPr>
          <a:xfrm>
            <a:off x="193825" y="572700"/>
            <a:ext cx="3999900" cy="45066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tr" sz="4400">
                <a:solidFill>
                  <a:schemeClr val="lt1"/>
                </a:solidFill>
                <a:latin typeface="Raleway"/>
                <a:ea typeface="Raleway"/>
                <a:cs typeface="Raleway"/>
                <a:sym typeface="Raleway"/>
              </a:rPr>
              <a:t>int main() {</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int i, n;                0</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int t1 = 0, t2 = 1;                  0</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int nextTerm = t1 + t2;                 0</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printf("Terim sayisini giriniz ");               1</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scanf("%d", &amp;n);                  1</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printf("Fibonacci Serisi: %d, %d, ", t1, t2);              1</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for (i = 3; i &lt;= n; ++i) {               2n-2</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printf("%d, ", nextTerm);                n-3</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t1 = t2;                n-3</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t2 = nextTerm;                n-3</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    nextTerm = t1 + t2;}                   n-3</a:t>
            </a:r>
            <a:endParaRPr sz="4400">
              <a:solidFill>
                <a:schemeClr val="lt1"/>
              </a:solidFill>
              <a:latin typeface="Raleway"/>
              <a:ea typeface="Raleway"/>
              <a:cs typeface="Raleway"/>
              <a:sym typeface="Raleway"/>
            </a:endParaRPr>
          </a:p>
          <a:p>
            <a:pPr indent="0" lvl="0" marL="0" rtl="0" algn="l">
              <a:spcBef>
                <a:spcPts val="1200"/>
              </a:spcBef>
              <a:spcAft>
                <a:spcPts val="0"/>
              </a:spcAft>
              <a:buNone/>
            </a:pPr>
            <a:r>
              <a:rPr lang="tr" sz="4400">
                <a:solidFill>
                  <a:schemeClr val="lt1"/>
                </a:solidFill>
                <a:latin typeface="Raleway"/>
                <a:ea typeface="Raleway"/>
                <a:cs typeface="Raleway"/>
                <a:sym typeface="Raleway"/>
              </a:rPr>
              <a:t>}</a:t>
            </a:r>
            <a:endParaRPr sz="4400">
              <a:solidFill>
                <a:schemeClr val="lt1"/>
              </a:solidFill>
              <a:latin typeface="Raleway"/>
              <a:ea typeface="Raleway"/>
              <a:cs typeface="Raleway"/>
              <a:sym typeface="Raleway"/>
            </a:endParaRPr>
          </a:p>
          <a:p>
            <a:pPr indent="0" lvl="0" marL="0" rtl="0" algn="l">
              <a:spcBef>
                <a:spcPts val="1200"/>
              </a:spcBef>
              <a:spcAft>
                <a:spcPts val="1200"/>
              </a:spcAft>
              <a:buNone/>
            </a:pPr>
            <a:r>
              <a:rPr b="1" lang="tr" sz="6000">
                <a:latin typeface="Raleway"/>
                <a:ea typeface="Raleway"/>
                <a:cs typeface="Raleway"/>
                <a:sym typeface="Raleway"/>
              </a:rPr>
              <a:t>T(n)=6n-9 ,alan maliyeti= 4*5=20 byte</a:t>
            </a:r>
            <a:endParaRPr b="1" sz="6000">
              <a:latin typeface="Raleway"/>
              <a:ea typeface="Raleway"/>
              <a:cs typeface="Raleway"/>
              <a:sym typeface="Raleway"/>
            </a:endParaRPr>
          </a:p>
        </p:txBody>
      </p:sp>
      <p:sp>
        <p:nvSpPr>
          <p:cNvPr id="271" name="Google Shape;271;p31"/>
          <p:cNvSpPr txBox="1"/>
          <p:nvPr>
            <p:ph idx="2" type="body"/>
          </p:nvPr>
        </p:nvSpPr>
        <p:spPr>
          <a:xfrm>
            <a:off x="4696750" y="608400"/>
            <a:ext cx="3999900" cy="412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1191">
                <a:solidFill>
                  <a:schemeClr val="lt1"/>
                </a:solidFill>
                <a:latin typeface="Raleway"/>
                <a:ea typeface="Raleway"/>
                <a:cs typeface="Raleway"/>
                <a:sym typeface="Raleway"/>
              </a:rPr>
              <a:t>nterms = int(input("Terim sayisini giriniz: "))               1</a:t>
            </a:r>
            <a:endParaRPr sz="1191">
              <a:solidFill>
                <a:schemeClr val="lt1"/>
              </a:solidFill>
              <a:latin typeface="Raleway"/>
              <a:ea typeface="Raleway"/>
              <a:cs typeface="Raleway"/>
              <a:sym typeface="Raleway"/>
            </a:endParaRPr>
          </a:p>
          <a:p>
            <a:pPr indent="0" lvl="0" marL="0" rtl="0" algn="l">
              <a:spcBef>
                <a:spcPts val="1200"/>
              </a:spcBef>
              <a:spcAft>
                <a:spcPts val="0"/>
              </a:spcAft>
              <a:buNone/>
            </a:pPr>
            <a:r>
              <a:rPr lang="tr" sz="1191">
                <a:solidFill>
                  <a:schemeClr val="lt1"/>
                </a:solidFill>
                <a:latin typeface="Raleway"/>
                <a:ea typeface="Raleway"/>
                <a:cs typeface="Raleway"/>
                <a:sym typeface="Raleway"/>
              </a:rPr>
              <a:t>t1, t2 = 0, 1                   0</a:t>
            </a:r>
            <a:endParaRPr sz="1191">
              <a:solidFill>
                <a:schemeClr val="lt1"/>
              </a:solidFill>
              <a:latin typeface="Raleway"/>
              <a:ea typeface="Raleway"/>
              <a:cs typeface="Raleway"/>
              <a:sym typeface="Raleway"/>
            </a:endParaRPr>
          </a:p>
          <a:p>
            <a:pPr indent="0" lvl="0" marL="0" rtl="0" algn="l">
              <a:spcBef>
                <a:spcPts val="1200"/>
              </a:spcBef>
              <a:spcAft>
                <a:spcPts val="0"/>
              </a:spcAft>
              <a:buNone/>
            </a:pPr>
            <a:r>
              <a:rPr lang="tr" sz="1191">
                <a:solidFill>
                  <a:schemeClr val="lt1"/>
                </a:solidFill>
                <a:latin typeface="Raleway"/>
                <a:ea typeface="Raleway"/>
                <a:cs typeface="Raleway"/>
                <a:sym typeface="Raleway"/>
              </a:rPr>
              <a:t>count = 0              0</a:t>
            </a:r>
            <a:endParaRPr sz="1191">
              <a:solidFill>
                <a:schemeClr val="lt1"/>
              </a:solidFill>
              <a:latin typeface="Raleway"/>
              <a:ea typeface="Raleway"/>
              <a:cs typeface="Raleway"/>
              <a:sym typeface="Raleway"/>
            </a:endParaRPr>
          </a:p>
          <a:p>
            <a:pPr indent="0" lvl="0" marL="0" rtl="0" algn="l">
              <a:spcBef>
                <a:spcPts val="1200"/>
              </a:spcBef>
              <a:spcAft>
                <a:spcPts val="0"/>
              </a:spcAft>
              <a:buNone/>
            </a:pPr>
            <a:r>
              <a:rPr lang="tr" sz="1191">
                <a:solidFill>
                  <a:schemeClr val="lt1"/>
                </a:solidFill>
                <a:latin typeface="Raleway"/>
                <a:ea typeface="Raleway"/>
                <a:cs typeface="Raleway"/>
                <a:sym typeface="Raleway"/>
              </a:rPr>
              <a:t>print("Fibonacci dizisi:")              1</a:t>
            </a:r>
            <a:endParaRPr sz="1191">
              <a:solidFill>
                <a:schemeClr val="lt1"/>
              </a:solidFill>
              <a:latin typeface="Raleway"/>
              <a:ea typeface="Raleway"/>
              <a:cs typeface="Raleway"/>
              <a:sym typeface="Raleway"/>
            </a:endParaRPr>
          </a:p>
          <a:p>
            <a:pPr indent="0" lvl="0" marL="0" rtl="0" algn="l">
              <a:spcBef>
                <a:spcPts val="1200"/>
              </a:spcBef>
              <a:spcAft>
                <a:spcPts val="0"/>
              </a:spcAft>
              <a:buNone/>
            </a:pPr>
            <a:r>
              <a:rPr lang="tr" sz="1191">
                <a:solidFill>
                  <a:schemeClr val="lt1"/>
                </a:solidFill>
                <a:latin typeface="Raleway"/>
                <a:ea typeface="Raleway"/>
                <a:cs typeface="Raleway"/>
                <a:sym typeface="Raleway"/>
              </a:rPr>
              <a:t>while  count &lt; nterms:               n</a:t>
            </a:r>
            <a:endParaRPr sz="1191">
              <a:solidFill>
                <a:schemeClr val="lt1"/>
              </a:solidFill>
              <a:latin typeface="Raleway"/>
              <a:ea typeface="Raleway"/>
              <a:cs typeface="Raleway"/>
              <a:sym typeface="Raleway"/>
            </a:endParaRPr>
          </a:p>
          <a:p>
            <a:pPr indent="0" lvl="0" marL="0" rtl="0" algn="l">
              <a:spcBef>
                <a:spcPts val="1200"/>
              </a:spcBef>
              <a:spcAft>
                <a:spcPts val="0"/>
              </a:spcAft>
              <a:buNone/>
            </a:pPr>
            <a:r>
              <a:rPr lang="tr" sz="1191">
                <a:solidFill>
                  <a:schemeClr val="lt1"/>
                </a:solidFill>
                <a:latin typeface="Raleway"/>
                <a:ea typeface="Raleway"/>
                <a:cs typeface="Raleway"/>
                <a:sym typeface="Raleway"/>
              </a:rPr>
              <a:t>      print(t1)                n</a:t>
            </a:r>
            <a:endParaRPr sz="1191">
              <a:solidFill>
                <a:schemeClr val="lt1"/>
              </a:solidFill>
              <a:latin typeface="Raleway"/>
              <a:ea typeface="Raleway"/>
              <a:cs typeface="Raleway"/>
              <a:sym typeface="Raleway"/>
            </a:endParaRPr>
          </a:p>
          <a:p>
            <a:pPr indent="0" lvl="0" marL="0" rtl="0" algn="l">
              <a:spcBef>
                <a:spcPts val="1200"/>
              </a:spcBef>
              <a:spcAft>
                <a:spcPts val="0"/>
              </a:spcAft>
              <a:buNone/>
            </a:pPr>
            <a:r>
              <a:rPr lang="tr" sz="1191">
                <a:solidFill>
                  <a:schemeClr val="lt1"/>
                </a:solidFill>
                <a:latin typeface="Raleway"/>
                <a:ea typeface="Raleway"/>
                <a:cs typeface="Raleway"/>
                <a:sym typeface="Raleway"/>
              </a:rPr>
              <a:t>      nth = t1 + t2                  n</a:t>
            </a:r>
            <a:endParaRPr sz="1191">
              <a:solidFill>
                <a:schemeClr val="lt1"/>
              </a:solidFill>
              <a:latin typeface="Raleway"/>
              <a:ea typeface="Raleway"/>
              <a:cs typeface="Raleway"/>
              <a:sym typeface="Raleway"/>
            </a:endParaRPr>
          </a:p>
          <a:p>
            <a:pPr indent="0" lvl="0" marL="0" rtl="0" algn="l">
              <a:spcBef>
                <a:spcPts val="1200"/>
              </a:spcBef>
              <a:spcAft>
                <a:spcPts val="0"/>
              </a:spcAft>
              <a:buNone/>
            </a:pPr>
            <a:r>
              <a:rPr lang="tr" sz="1191">
                <a:solidFill>
                  <a:schemeClr val="lt1"/>
                </a:solidFill>
                <a:latin typeface="Raleway"/>
                <a:ea typeface="Raleway"/>
                <a:cs typeface="Raleway"/>
                <a:sym typeface="Raleway"/>
              </a:rPr>
              <a:t>      t1 = t2               n</a:t>
            </a:r>
            <a:endParaRPr sz="1191">
              <a:solidFill>
                <a:schemeClr val="lt1"/>
              </a:solidFill>
              <a:latin typeface="Raleway"/>
              <a:ea typeface="Raleway"/>
              <a:cs typeface="Raleway"/>
              <a:sym typeface="Raleway"/>
            </a:endParaRPr>
          </a:p>
          <a:p>
            <a:pPr indent="0" lvl="0" marL="0" rtl="0" algn="l">
              <a:spcBef>
                <a:spcPts val="1200"/>
              </a:spcBef>
              <a:spcAft>
                <a:spcPts val="0"/>
              </a:spcAft>
              <a:buNone/>
            </a:pPr>
            <a:r>
              <a:rPr lang="tr" sz="1191">
                <a:solidFill>
                  <a:schemeClr val="lt1"/>
                </a:solidFill>
                <a:latin typeface="Raleway"/>
                <a:ea typeface="Raleway"/>
                <a:cs typeface="Raleway"/>
                <a:sym typeface="Raleway"/>
              </a:rPr>
              <a:t>      t2 = nth              n</a:t>
            </a:r>
            <a:endParaRPr sz="1191">
              <a:solidFill>
                <a:schemeClr val="lt1"/>
              </a:solidFill>
              <a:latin typeface="Raleway"/>
              <a:ea typeface="Raleway"/>
              <a:cs typeface="Raleway"/>
              <a:sym typeface="Raleway"/>
            </a:endParaRPr>
          </a:p>
          <a:p>
            <a:pPr indent="0" lvl="0" marL="0" rtl="0" algn="l">
              <a:spcBef>
                <a:spcPts val="1200"/>
              </a:spcBef>
              <a:spcAft>
                <a:spcPts val="0"/>
              </a:spcAft>
              <a:buNone/>
            </a:pPr>
            <a:r>
              <a:rPr lang="tr" sz="1191">
                <a:solidFill>
                  <a:schemeClr val="lt1"/>
                </a:solidFill>
                <a:latin typeface="Raleway"/>
                <a:ea typeface="Raleway"/>
                <a:cs typeface="Raleway"/>
                <a:sym typeface="Raleway"/>
              </a:rPr>
              <a:t>      count += 1                n</a:t>
            </a:r>
            <a:endParaRPr sz="1191">
              <a:solidFill>
                <a:schemeClr val="lt1"/>
              </a:solidFill>
              <a:latin typeface="Raleway"/>
              <a:ea typeface="Raleway"/>
              <a:cs typeface="Raleway"/>
              <a:sym typeface="Raleway"/>
            </a:endParaRPr>
          </a:p>
          <a:p>
            <a:pPr indent="0" lvl="0" marL="0" rtl="0" algn="l">
              <a:spcBef>
                <a:spcPts val="1200"/>
              </a:spcBef>
              <a:spcAft>
                <a:spcPts val="1200"/>
              </a:spcAft>
              <a:buNone/>
            </a:pPr>
            <a:r>
              <a:t/>
            </a:r>
            <a:endParaRPr b="1" sz="1500">
              <a:latin typeface="Raleway"/>
              <a:ea typeface="Raleway"/>
              <a:cs typeface="Raleway"/>
              <a:sym typeface="Raleway"/>
            </a:endParaRPr>
          </a:p>
        </p:txBody>
      </p:sp>
      <p:sp>
        <p:nvSpPr>
          <p:cNvPr id="272" name="Google Shape;272;p31"/>
          <p:cNvSpPr txBox="1"/>
          <p:nvPr>
            <p:ph type="title"/>
          </p:nvPr>
        </p:nvSpPr>
        <p:spPr>
          <a:xfrm>
            <a:off x="4832400" y="0"/>
            <a:ext cx="39999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PYTHON</a:t>
            </a:r>
            <a:endParaRPr b="1">
              <a:solidFill>
                <a:schemeClr val="lt1"/>
              </a:solidFill>
              <a:latin typeface="Raleway"/>
              <a:ea typeface="Raleway"/>
              <a:cs typeface="Raleway"/>
              <a:sym typeface="Raleway"/>
            </a:endParaRPr>
          </a:p>
        </p:txBody>
      </p:sp>
      <p:sp>
        <p:nvSpPr>
          <p:cNvPr id="273" name="Google Shape;273;p31"/>
          <p:cNvSpPr/>
          <p:nvPr/>
        </p:nvSpPr>
        <p:spPr>
          <a:xfrm>
            <a:off x="397425" y="395688"/>
            <a:ext cx="5688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1"/>
          <p:cNvSpPr/>
          <p:nvPr/>
        </p:nvSpPr>
        <p:spPr>
          <a:xfrm>
            <a:off x="4696750" y="395700"/>
            <a:ext cx="18399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1"/>
          <p:cNvSpPr/>
          <p:nvPr/>
        </p:nvSpPr>
        <p:spPr>
          <a:xfrm>
            <a:off x="837300" y="10489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1"/>
          <p:cNvSpPr/>
          <p:nvPr/>
        </p:nvSpPr>
        <p:spPr>
          <a:xfrm>
            <a:off x="1418325" y="13835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1"/>
          <p:cNvSpPr/>
          <p:nvPr/>
        </p:nvSpPr>
        <p:spPr>
          <a:xfrm>
            <a:off x="1751350" y="16966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1"/>
          <p:cNvSpPr/>
          <p:nvPr/>
        </p:nvSpPr>
        <p:spPr>
          <a:xfrm>
            <a:off x="2202250" y="19668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1"/>
          <p:cNvSpPr/>
          <p:nvPr/>
        </p:nvSpPr>
        <p:spPr>
          <a:xfrm>
            <a:off x="1361175" y="2225313"/>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1"/>
          <p:cNvSpPr/>
          <p:nvPr/>
        </p:nvSpPr>
        <p:spPr>
          <a:xfrm>
            <a:off x="2820875" y="2571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1560275" y="28569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1"/>
          <p:cNvSpPr/>
          <p:nvPr/>
        </p:nvSpPr>
        <p:spPr>
          <a:xfrm>
            <a:off x="1914750" y="32194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a:off x="837300" y="34897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1361175" y="38350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1654075" y="41375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1"/>
          <p:cNvSpPr/>
          <p:nvPr/>
        </p:nvSpPr>
        <p:spPr>
          <a:xfrm>
            <a:off x="7689325" y="7429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1"/>
          <p:cNvSpPr/>
          <p:nvPr/>
        </p:nvSpPr>
        <p:spPr>
          <a:xfrm>
            <a:off x="5591450" y="11096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5475975" y="14906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6403300" y="18597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6327450" y="22253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5643850" y="2571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5876550" y="29003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5475975" y="32777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5591450" y="36552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5771250" y="39838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txBox="1"/>
          <p:nvPr/>
        </p:nvSpPr>
        <p:spPr>
          <a:xfrm>
            <a:off x="4875600" y="4618425"/>
            <a:ext cx="38685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Clr>
                <a:schemeClr val="dk1"/>
              </a:buClr>
              <a:buSzPts val="1100"/>
              <a:buFont typeface="Arial"/>
              <a:buNone/>
            </a:pPr>
            <a:r>
              <a:rPr b="1" lang="tr" sz="1500">
                <a:solidFill>
                  <a:schemeClr val="dk2"/>
                </a:solidFill>
                <a:latin typeface="Raleway"/>
                <a:ea typeface="Raleway"/>
                <a:cs typeface="Raleway"/>
                <a:sym typeface="Raleway"/>
              </a:rPr>
              <a:t>T(n)=6n+2 ,alan maliyeti=4*4=16 byte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rgbClr val="FAFAFA"/>
                </a:solidFill>
                <a:latin typeface="Raleway"/>
                <a:ea typeface="Raleway"/>
                <a:cs typeface="Raleway"/>
                <a:sym typeface="Raleway"/>
              </a:rPr>
              <a:t>Algoritma Analizi</a:t>
            </a:r>
            <a:endParaRPr b="1">
              <a:solidFill>
                <a:srgbClr val="FAFAFA"/>
              </a:solidFill>
              <a:latin typeface="Raleway"/>
              <a:ea typeface="Raleway"/>
              <a:cs typeface="Raleway"/>
              <a:sym typeface="Raleway"/>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tr" sz="2300">
                <a:solidFill>
                  <a:schemeClr val="lt1"/>
                </a:solidFill>
                <a:latin typeface="Raleway"/>
                <a:ea typeface="Raleway"/>
                <a:cs typeface="Raleway"/>
                <a:sym typeface="Raleway"/>
              </a:rPr>
              <a:t>Zaman ve alan </a:t>
            </a:r>
            <a:r>
              <a:rPr lang="tr" sz="2300">
                <a:solidFill>
                  <a:schemeClr val="lt1"/>
                </a:solidFill>
                <a:latin typeface="Raleway"/>
                <a:ea typeface="Raleway"/>
                <a:cs typeface="Raleway"/>
                <a:sym typeface="Raleway"/>
              </a:rPr>
              <a:t>karmaşıklığı bir algoritmanın etkinliğini tanımlayabilir. Programlamada sorunu çözmenin birden fazla yolu olduğunu bilmemize rağmen, algoritmanın nasıl verimli çalıştığını bilmek, programlama şeklimizi değiştirebilir ve daha verimli kılabilir. Algoritmanın analizini yapmak için alan ve zaman karmaşıklığını kullanırız. Böylece programı değerlendirebilir ve  programın en uygun koşulda  çalışmasını sağlarız.</a:t>
            </a:r>
            <a:endParaRPr sz="2300">
              <a:solidFill>
                <a:schemeClr val="lt1"/>
              </a:solidFill>
              <a:latin typeface="Raleway"/>
              <a:ea typeface="Raleway"/>
              <a:cs typeface="Raleway"/>
              <a:sym typeface="Raleway"/>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300" name="Shape 300"/>
        <p:cNvGrpSpPr/>
        <p:nvPr/>
      </p:nvGrpSpPr>
      <p:grpSpPr>
        <a:xfrm>
          <a:off x="0" y="0"/>
          <a:ext cx="0" cy="0"/>
          <a:chOff x="0" y="0"/>
          <a:chExt cx="0" cy="0"/>
        </a:xfrm>
      </p:grpSpPr>
      <p:sp>
        <p:nvSpPr>
          <p:cNvPr id="301" name="Google Shape;301;p32"/>
          <p:cNvSpPr txBox="1"/>
          <p:nvPr>
            <p:ph type="title"/>
          </p:nvPr>
        </p:nvSpPr>
        <p:spPr>
          <a:xfrm>
            <a:off x="311700" y="0"/>
            <a:ext cx="3460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C</a:t>
            </a:r>
            <a:endParaRPr b="1">
              <a:solidFill>
                <a:schemeClr val="lt1"/>
              </a:solidFill>
              <a:latin typeface="Raleway"/>
              <a:ea typeface="Raleway"/>
              <a:cs typeface="Raleway"/>
              <a:sym typeface="Raleway"/>
            </a:endParaRPr>
          </a:p>
        </p:txBody>
      </p:sp>
      <p:sp>
        <p:nvSpPr>
          <p:cNvPr id="302" name="Google Shape;302;p32"/>
          <p:cNvSpPr txBox="1"/>
          <p:nvPr>
            <p:ph idx="1" type="body"/>
          </p:nvPr>
        </p:nvSpPr>
        <p:spPr>
          <a:xfrm>
            <a:off x="193825" y="465675"/>
            <a:ext cx="2785200" cy="44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tr" sz="1200">
                <a:solidFill>
                  <a:schemeClr val="lt1"/>
                </a:solidFill>
                <a:latin typeface="Raleway"/>
                <a:ea typeface="Raleway"/>
                <a:cs typeface="Raleway"/>
                <a:sym typeface="Raleway"/>
              </a:rPr>
              <a:t>#include &lt;stdio.h&gt;</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#include &lt;conio.h&gt;</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const float pi = 3.14;</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int main(){</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float alanbul(float);</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float cevrebul(float);</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float yaricap = 0;</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float alan =0;</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float cevre =0;</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printf("\n Yaricapi giriniz : " );</a:t>
            </a:r>
            <a:endParaRPr sz="1200">
              <a:solidFill>
                <a:schemeClr val="lt1"/>
              </a:solidFill>
              <a:latin typeface="Raleway"/>
              <a:ea typeface="Raleway"/>
              <a:cs typeface="Raleway"/>
              <a:sym typeface="Raleway"/>
            </a:endParaRPr>
          </a:p>
          <a:p>
            <a:pPr indent="0" lvl="0" marL="0" rtl="0" algn="l">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scanf("%f",&amp;yaricap);</a:t>
            </a:r>
            <a:endParaRPr sz="1200">
              <a:solidFill>
                <a:schemeClr val="lt1"/>
              </a:solidFill>
              <a:latin typeface="Raleway"/>
              <a:ea typeface="Raleway"/>
              <a:cs typeface="Raleway"/>
              <a:sym typeface="Raleway"/>
            </a:endParaRPr>
          </a:p>
          <a:p>
            <a:pPr indent="0" lvl="0" marL="0" rtl="0" algn="l">
              <a:spcBef>
                <a:spcPts val="1200"/>
              </a:spcBef>
              <a:spcAft>
                <a:spcPts val="1200"/>
              </a:spcAft>
              <a:buNone/>
            </a:pPr>
            <a:r>
              <a:t/>
            </a:r>
            <a:endParaRPr sz="800">
              <a:solidFill>
                <a:schemeClr val="lt1"/>
              </a:solidFill>
              <a:latin typeface="Raleway"/>
              <a:ea typeface="Raleway"/>
              <a:cs typeface="Raleway"/>
              <a:sym typeface="Raleway"/>
            </a:endParaRPr>
          </a:p>
        </p:txBody>
      </p:sp>
      <p:sp>
        <p:nvSpPr>
          <p:cNvPr id="303" name="Google Shape;303;p32"/>
          <p:cNvSpPr txBox="1"/>
          <p:nvPr>
            <p:ph idx="2" type="body"/>
          </p:nvPr>
        </p:nvSpPr>
        <p:spPr>
          <a:xfrm>
            <a:off x="5357475" y="572700"/>
            <a:ext cx="3999900" cy="3840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358"/>
              <a:buFont typeface="Arial"/>
              <a:buNone/>
            </a:pPr>
            <a:r>
              <a:rPr lang="tr" sz="1229">
                <a:solidFill>
                  <a:schemeClr val="lt1"/>
                </a:solidFill>
                <a:latin typeface="Raleway"/>
                <a:ea typeface="Raleway"/>
                <a:cs typeface="Raleway"/>
                <a:sym typeface="Raleway"/>
              </a:rPr>
              <a:t>def daireAlan(yaricap):</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   alan = float(yaricap) * float(yaricap) * 3.14</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   print("Alan :", alan)</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   return alan</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def daireCevre(yaricap):</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   cevre=float(yaricap)*3.14*2</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   print("Çevre :",cevre)</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   return cevre</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r = input("Yarıçapı Gir :")</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daireAlan(r)</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Clr>
                <a:schemeClr val="dk1"/>
              </a:buClr>
              <a:buSzPts val="358"/>
              <a:buFont typeface="Arial"/>
              <a:buNone/>
            </a:pPr>
            <a:r>
              <a:rPr lang="tr" sz="1229">
                <a:solidFill>
                  <a:schemeClr val="lt1"/>
                </a:solidFill>
                <a:latin typeface="Raleway"/>
                <a:ea typeface="Raleway"/>
                <a:cs typeface="Raleway"/>
                <a:sym typeface="Raleway"/>
              </a:rPr>
              <a:t>daireCevre(r)</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1200"/>
              </a:spcAft>
              <a:buSzPts val="358"/>
              <a:buNone/>
            </a:pPr>
            <a:r>
              <a:t/>
            </a:r>
            <a:endParaRPr sz="292">
              <a:solidFill>
                <a:srgbClr val="444444"/>
              </a:solidFill>
              <a:highlight>
                <a:srgbClr val="C8E1FA"/>
              </a:highlight>
              <a:latin typeface="Courier New"/>
              <a:ea typeface="Courier New"/>
              <a:cs typeface="Courier New"/>
              <a:sym typeface="Courier New"/>
            </a:endParaRPr>
          </a:p>
        </p:txBody>
      </p:sp>
      <p:sp>
        <p:nvSpPr>
          <p:cNvPr id="304" name="Google Shape;304;p32"/>
          <p:cNvSpPr txBox="1"/>
          <p:nvPr>
            <p:ph type="title"/>
          </p:nvPr>
        </p:nvSpPr>
        <p:spPr>
          <a:xfrm>
            <a:off x="5401200" y="0"/>
            <a:ext cx="3460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PYTHON</a:t>
            </a:r>
            <a:endParaRPr b="1">
              <a:solidFill>
                <a:schemeClr val="lt1"/>
              </a:solidFill>
              <a:latin typeface="Raleway"/>
              <a:ea typeface="Raleway"/>
              <a:cs typeface="Raleway"/>
              <a:sym typeface="Raleway"/>
            </a:endParaRPr>
          </a:p>
        </p:txBody>
      </p:sp>
      <p:sp>
        <p:nvSpPr>
          <p:cNvPr id="305" name="Google Shape;305;p32"/>
          <p:cNvSpPr/>
          <p:nvPr/>
        </p:nvSpPr>
        <p:spPr>
          <a:xfrm>
            <a:off x="311700" y="395688"/>
            <a:ext cx="5688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2"/>
          <p:cNvSpPr/>
          <p:nvPr/>
        </p:nvSpPr>
        <p:spPr>
          <a:xfrm>
            <a:off x="5261900" y="395700"/>
            <a:ext cx="17676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2"/>
          <p:cNvSpPr txBox="1"/>
          <p:nvPr/>
        </p:nvSpPr>
        <p:spPr>
          <a:xfrm>
            <a:off x="2711075" y="445025"/>
            <a:ext cx="2293200" cy="491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tr" sz="1200">
                <a:solidFill>
                  <a:schemeClr val="lt1"/>
                </a:solidFill>
                <a:latin typeface="Raleway"/>
                <a:ea typeface="Raleway"/>
                <a:cs typeface="Raleway"/>
                <a:sym typeface="Raleway"/>
              </a:rPr>
              <a:t>alan = alanbul(yaricap);</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cevre = cevrebul(yaricap);</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printf("\n Alani   : %.2f",alan);</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printf("\n Cevresi : %.2f",cevre);}</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float alanbul(float r){</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float a = 0;</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a = pi * r * r;</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return a;}</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float cevrebul(float r){</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float c = 0;</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c = 2 * pi * r;</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Clr>
                <a:schemeClr val="dk1"/>
              </a:buClr>
              <a:buSzPts val="1100"/>
              <a:buFont typeface="Arial"/>
              <a:buNone/>
            </a:pPr>
            <a:r>
              <a:rPr lang="tr" sz="1200">
                <a:solidFill>
                  <a:schemeClr val="lt1"/>
                </a:solidFill>
                <a:latin typeface="Raleway"/>
                <a:ea typeface="Raleway"/>
                <a:cs typeface="Raleway"/>
                <a:sym typeface="Raleway"/>
              </a:rPr>
              <a:t>return c;}}</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1200"/>
              </a:spcAft>
              <a:buClr>
                <a:schemeClr val="dk1"/>
              </a:buClr>
              <a:buSzPts val="1100"/>
              <a:buFont typeface="Arial"/>
              <a:buNone/>
            </a:pPr>
            <a:r>
              <a:t/>
            </a:r>
            <a:endParaRPr sz="800">
              <a:solidFill>
                <a:schemeClr val="lt1"/>
              </a:solidFill>
              <a:latin typeface="Raleway"/>
              <a:ea typeface="Raleway"/>
              <a:cs typeface="Raleway"/>
              <a:sym typeface="Raleway"/>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311" name="Shape 311"/>
        <p:cNvGrpSpPr/>
        <p:nvPr/>
      </p:nvGrpSpPr>
      <p:grpSpPr>
        <a:xfrm>
          <a:off x="0" y="0"/>
          <a:ext cx="0" cy="0"/>
          <a:chOff x="0" y="0"/>
          <a:chExt cx="0" cy="0"/>
        </a:xfrm>
      </p:grpSpPr>
      <p:sp>
        <p:nvSpPr>
          <p:cNvPr id="312" name="Google Shape;312;p33"/>
          <p:cNvSpPr txBox="1"/>
          <p:nvPr>
            <p:ph type="title"/>
          </p:nvPr>
        </p:nvSpPr>
        <p:spPr>
          <a:xfrm>
            <a:off x="311700" y="0"/>
            <a:ext cx="3460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C</a:t>
            </a:r>
            <a:endParaRPr b="1">
              <a:solidFill>
                <a:schemeClr val="lt1"/>
              </a:solidFill>
              <a:latin typeface="Raleway"/>
              <a:ea typeface="Raleway"/>
              <a:cs typeface="Raleway"/>
              <a:sym typeface="Raleway"/>
            </a:endParaRPr>
          </a:p>
        </p:txBody>
      </p:sp>
      <p:sp>
        <p:nvSpPr>
          <p:cNvPr id="313" name="Google Shape;313;p33"/>
          <p:cNvSpPr txBox="1"/>
          <p:nvPr>
            <p:ph idx="1" type="body"/>
          </p:nvPr>
        </p:nvSpPr>
        <p:spPr>
          <a:xfrm>
            <a:off x="49975" y="445025"/>
            <a:ext cx="2785200" cy="44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 sz="1200">
                <a:solidFill>
                  <a:schemeClr val="lt1"/>
                </a:solidFill>
                <a:latin typeface="Raleway"/>
                <a:ea typeface="Raleway"/>
                <a:cs typeface="Raleway"/>
                <a:sym typeface="Raleway"/>
              </a:rPr>
              <a:t>#include &lt;stdio.h&gt;</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#include &lt;conio.h&gt;</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const float pi = 3.14;              0</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int main(){</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float alanbul(float);              0</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float cevrebul(float);               0</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float yaricap = 0;             0</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float alan =0;              0</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float cevre =0;              0</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printf("\n Yaricapi giriniz : " );             1</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lang="tr" sz="1200">
                <a:solidFill>
                  <a:schemeClr val="lt1"/>
                </a:solidFill>
                <a:latin typeface="Raleway"/>
                <a:ea typeface="Raleway"/>
                <a:cs typeface="Raleway"/>
                <a:sym typeface="Raleway"/>
              </a:rPr>
              <a:t>scanf("%f",&amp;yaricap);              1</a:t>
            </a:r>
            <a:endParaRPr sz="1200">
              <a:solidFill>
                <a:schemeClr val="lt1"/>
              </a:solidFill>
              <a:latin typeface="Raleway"/>
              <a:ea typeface="Raleway"/>
              <a:cs typeface="Raleway"/>
              <a:sym typeface="Raleway"/>
            </a:endParaRPr>
          </a:p>
          <a:p>
            <a:pPr indent="0" lvl="0" marL="0" rtl="0" algn="l">
              <a:spcBef>
                <a:spcPts val="1200"/>
              </a:spcBef>
              <a:spcAft>
                <a:spcPts val="0"/>
              </a:spcAft>
              <a:buNone/>
            </a:pPr>
            <a:r>
              <a:rPr b="1" lang="tr" sz="1300">
                <a:latin typeface="Raleway"/>
                <a:ea typeface="Raleway"/>
                <a:cs typeface="Raleway"/>
                <a:sym typeface="Raleway"/>
              </a:rPr>
              <a:t>T(n)=8 ,alan maliyeti=6*4=24 byte</a:t>
            </a:r>
            <a:endParaRPr b="1" sz="1300">
              <a:latin typeface="Raleway"/>
              <a:ea typeface="Raleway"/>
              <a:cs typeface="Raleway"/>
              <a:sym typeface="Raleway"/>
            </a:endParaRPr>
          </a:p>
          <a:p>
            <a:pPr indent="0" lvl="0" marL="0" rtl="0" algn="l">
              <a:spcBef>
                <a:spcPts val="1200"/>
              </a:spcBef>
              <a:spcAft>
                <a:spcPts val="1200"/>
              </a:spcAft>
              <a:buNone/>
            </a:pPr>
            <a:r>
              <a:t/>
            </a:r>
            <a:endParaRPr sz="800">
              <a:solidFill>
                <a:schemeClr val="lt1"/>
              </a:solidFill>
              <a:latin typeface="Raleway"/>
              <a:ea typeface="Raleway"/>
              <a:cs typeface="Raleway"/>
              <a:sym typeface="Raleway"/>
            </a:endParaRPr>
          </a:p>
        </p:txBody>
      </p:sp>
      <p:sp>
        <p:nvSpPr>
          <p:cNvPr id="314" name="Google Shape;314;p33"/>
          <p:cNvSpPr txBox="1"/>
          <p:nvPr>
            <p:ph idx="2" type="body"/>
          </p:nvPr>
        </p:nvSpPr>
        <p:spPr>
          <a:xfrm>
            <a:off x="5261900" y="572700"/>
            <a:ext cx="3999900" cy="3840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358"/>
              <a:buNone/>
            </a:pPr>
            <a:r>
              <a:rPr lang="tr" sz="1229">
                <a:solidFill>
                  <a:schemeClr val="lt1"/>
                </a:solidFill>
                <a:latin typeface="Raleway"/>
                <a:ea typeface="Raleway"/>
                <a:cs typeface="Raleway"/>
                <a:sym typeface="Raleway"/>
              </a:rPr>
              <a:t>def daireAlan(yaricap):</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   alan = float(yaricap) * float(yaricap) * 3.14              1</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   print("Alan :", alan)              1</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   return alan                1</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def daireCevre(yaricap):</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   cevre=float(yaricap)*3.14*2              1</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   print("Çevre :",cevre)                 1</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   return cevre                1</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r = input("Yarıçapı Gir :")               1</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daireAlan(r)               0</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lang="tr" sz="1229">
                <a:solidFill>
                  <a:schemeClr val="lt1"/>
                </a:solidFill>
                <a:latin typeface="Raleway"/>
                <a:ea typeface="Raleway"/>
                <a:cs typeface="Raleway"/>
                <a:sym typeface="Raleway"/>
              </a:rPr>
              <a:t>daireCevre(r)              0</a:t>
            </a:r>
            <a:endParaRPr sz="1229">
              <a:solidFill>
                <a:schemeClr val="lt1"/>
              </a:solidFill>
              <a:latin typeface="Raleway"/>
              <a:ea typeface="Raleway"/>
              <a:cs typeface="Raleway"/>
              <a:sym typeface="Raleway"/>
            </a:endParaRPr>
          </a:p>
          <a:p>
            <a:pPr indent="0" lvl="0" marL="0" rtl="0" algn="l">
              <a:lnSpc>
                <a:spcPct val="95000"/>
              </a:lnSpc>
              <a:spcBef>
                <a:spcPts val="1200"/>
              </a:spcBef>
              <a:spcAft>
                <a:spcPts val="0"/>
              </a:spcAft>
              <a:buSzPts val="358"/>
              <a:buNone/>
            </a:pPr>
            <a:r>
              <a:rPr b="1" lang="tr" sz="1429">
                <a:latin typeface="Raleway"/>
                <a:ea typeface="Raleway"/>
                <a:cs typeface="Raleway"/>
                <a:sym typeface="Raleway"/>
              </a:rPr>
              <a:t>T(n)=7 ,alan maliyeti=4*3 =12 byte</a:t>
            </a:r>
            <a:endParaRPr b="1" sz="1429">
              <a:latin typeface="Raleway"/>
              <a:ea typeface="Raleway"/>
              <a:cs typeface="Raleway"/>
              <a:sym typeface="Raleway"/>
            </a:endParaRPr>
          </a:p>
          <a:p>
            <a:pPr indent="0" lvl="0" marL="0" rtl="0" algn="l">
              <a:lnSpc>
                <a:spcPct val="95000"/>
              </a:lnSpc>
              <a:spcBef>
                <a:spcPts val="1200"/>
              </a:spcBef>
              <a:spcAft>
                <a:spcPts val="1200"/>
              </a:spcAft>
              <a:buSzPts val="358"/>
              <a:buNone/>
            </a:pPr>
            <a:r>
              <a:t/>
            </a:r>
            <a:endParaRPr sz="292">
              <a:solidFill>
                <a:srgbClr val="444444"/>
              </a:solidFill>
              <a:highlight>
                <a:srgbClr val="C8E1FA"/>
              </a:highlight>
              <a:latin typeface="Courier New"/>
              <a:ea typeface="Courier New"/>
              <a:cs typeface="Courier New"/>
              <a:sym typeface="Courier New"/>
            </a:endParaRPr>
          </a:p>
        </p:txBody>
      </p:sp>
      <p:sp>
        <p:nvSpPr>
          <p:cNvPr id="315" name="Google Shape;315;p33"/>
          <p:cNvSpPr txBox="1"/>
          <p:nvPr>
            <p:ph type="title"/>
          </p:nvPr>
        </p:nvSpPr>
        <p:spPr>
          <a:xfrm>
            <a:off x="5401200" y="0"/>
            <a:ext cx="3460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PYTHON</a:t>
            </a:r>
            <a:endParaRPr b="1">
              <a:solidFill>
                <a:schemeClr val="lt1"/>
              </a:solidFill>
              <a:latin typeface="Raleway"/>
              <a:ea typeface="Raleway"/>
              <a:cs typeface="Raleway"/>
              <a:sym typeface="Raleway"/>
            </a:endParaRPr>
          </a:p>
        </p:txBody>
      </p:sp>
      <p:sp>
        <p:nvSpPr>
          <p:cNvPr id="316" name="Google Shape;316;p33"/>
          <p:cNvSpPr/>
          <p:nvPr/>
        </p:nvSpPr>
        <p:spPr>
          <a:xfrm>
            <a:off x="311700" y="395688"/>
            <a:ext cx="5688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3"/>
          <p:cNvSpPr/>
          <p:nvPr/>
        </p:nvSpPr>
        <p:spPr>
          <a:xfrm>
            <a:off x="5261900" y="395700"/>
            <a:ext cx="1767600" cy="177000"/>
          </a:xfrm>
          <a:prstGeom prst="mathMinus">
            <a:avLst>
              <a:gd fmla="val 23520" name="adj1"/>
            </a:avLst>
          </a:prstGeom>
          <a:solidFill>
            <a:srgbClr val="EEEEEE"/>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3"/>
          <p:cNvSpPr txBox="1"/>
          <p:nvPr/>
        </p:nvSpPr>
        <p:spPr>
          <a:xfrm>
            <a:off x="2711075" y="445025"/>
            <a:ext cx="2690100" cy="507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tr" sz="1200">
                <a:solidFill>
                  <a:schemeClr val="lt1"/>
                </a:solidFill>
                <a:latin typeface="Raleway"/>
                <a:ea typeface="Raleway"/>
                <a:cs typeface="Raleway"/>
                <a:sym typeface="Raleway"/>
              </a:rPr>
              <a:t>alan = alanbul(yaricap);              0</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cevre = cevrebul(yaricap);               0</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printf("\n Alani   : %.2f",alan);             1</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printf("\n Cevresi : </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%.2f",cevre);}             1</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float alanbul(float r){</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float a = 0;                0</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a = pi * r * r;                1</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return a;}                 1</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float cevrebul(float r){</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float c = 0;                0</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c = 2 * pi * r;                1</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0"/>
              </a:spcAft>
              <a:buNone/>
            </a:pPr>
            <a:r>
              <a:rPr lang="tr" sz="1200">
                <a:solidFill>
                  <a:schemeClr val="lt1"/>
                </a:solidFill>
                <a:latin typeface="Raleway"/>
                <a:ea typeface="Raleway"/>
                <a:cs typeface="Raleway"/>
                <a:sym typeface="Raleway"/>
              </a:rPr>
              <a:t>return c;}}                 1</a:t>
            </a:r>
            <a:endParaRPr sz="1200">
              <a:solidFill>
                <a:schemeClr val="lt1"/>
              </a:solidFill>
              <a:latin typeface="Raleway"/>
              <a:ea typeface="Raleway"/>
              <a:cs typeface="Raleway"/>
              <a:sym typeface="Raleway"/>
            </a:endParaRPr>
          </a:p>
          <a:p>
            <a:pPr indent="0" lvl="0" marL="0" rtl="0" algn="l">
              <a:lnSpc>
                <a:spcPct val="115000"/>
              </a:lnSpc>
              <a:spcBef>
                <a:spcPts val="1200"/>
              </a:spcBef>
              <a:spcAft>
                <a:spcPts val="1200"/>
              </a:spcAft>
              <a:buNone/>
            </a:pPr>
            <a:r>
              <a:t/>
            </a:r>
            <a:endParaRPr sz="800">
              <a:solidFill>
                <a:schemeClr val="lt1"/>
              </a:solidFill>
              <a:latin typeface="Raleway"/>
              <a:ea typeface="Raleway"/>
              <a:cs typeface="Raleway"/>
              <a:sym typeface="Raleway"/>
            </a:endParaRPr>
          </a:p>
        </p:txBody>
      </p:sp>
      <p:sp>
        <p:nvSpPr>
          <p:cNvPr id="319" name="Google Shape;319;p33"/>
          <p:cNvSpPr/>
          <p:nvPr/>
        </p:nvSpPr>
        <p:spPr>
          <a:xfrm>
            <a:off x="1297250" y="2772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3"/>
          <p:cNvSpPr/>
          <p:nvPr/>
        </p:nvSpPr>
        <p:spPr>
          <a:xfrm>
            <a:off x="1544525" y="13061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3"/>
          <p:cNvSpPr/>
          <p:nvPr/>
        </p:nvSpPr>
        <p:spPr>
          <a:xfrm>
            <a:off x="1146675" y="35159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3"/>
          <p:cNvSpPr/>
          <p:nvPr/>
        </p:nvSpPr>
        <p:spPr>
          <a:xfrm>
            <a:off x="1045675" y="3144313"/>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3"/>
          <p:cNvSpPr/>
          <p:nvPr/>
        </p:nvSpPr>
        <p:spPr>
          <a:xfrm>
            <a:off x="2110150" y="38314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3"/>
          <p:cNvSpPr/>
          <p:nvPr/>
        </p:nvSpPr>
        <p:spPr>
          <a:xfrm>
            <a:off x="8360925" y="10488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3"/>
          <p:cNvSpPr/>
          <p:nvPr/>
        </p:nvSpPr>
        <p:spPr>
          <a:xfrm>
            <a:off x="1544525" y="42394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3"/>
          <p:cNvSpPr/>
          <p:nvPr/>
        </p:nvSpPr>
        <p:spPr>
          <a:xfrm>
            <a:off x="4441325" y="5727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3"/>
          <p:cNvSpPr/>
          <p:nvPr/>
        </p:nvSpPr>
        <p:spPr>
          <a:xfrm>
            <a:off x="4636600" y="941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3"/>
          <p:cNvSpPr/>
          <p:nvPr/>
        </p:nvSpPr>
        <p:spPr>
          <a:xfrm>
            <a:off x="4735425" y="13108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3"/>
          <p:cNvSpPr/>
          <p:nvPr/>
        </p:nvSpPr>
        <p:spPr>
          <a:xfrm>
            <a:off x="3632225" y="2022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3"/>
          <p:cNvSpPr/>
          <p:nvPr/>
        </p:nvSpPr>
        <p:spPr>
          <a:xfrm>
            <a:off x="3632225" y="27727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3"/>
          <p:cNvSpPr/>
          <p:nvPr/>
        </p:nvSpPr>
        <p:spPr>
          <a:xfrm>
            <a:off x="3685800" y="31443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3"/>
          <p:cNvSpPr/>
          <p:nvPr/>
        </p:nvSpPr>
        <p:spPr>
          <a:xfrm>
            <a:off x="3491225" y="35159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3"/>
          <p:cNvSpPr/>
          <p:nvPr/>
        </p:nvSpPr>
        <p:spPr>
          <a:xfrm>
            <a:off x="3632225" y="42394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3"/>
          <p:cNvSpPr/>
          <p:nvPr/>
        </p:nvSpPr>
        <p:spPr>
          <a:xfrm>
            <a:off x="3685800" y="45636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3"/>
          <p:cNvSpPr/>
          <p:nvPr/>
        </p:nvSpPr>
        <p:spPr>
          <a:xfrm>
            <a:off x="3576950" y="48878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3"/>
          <p:cNvSpPr/>
          <p:nvPr/>
        </p:nvSpPr>
        <p:spPr>
          <a:xfrm>
            <a:off x="6790425" y="13656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3"/>
          <p:cNvSpPr/>
          <p:nvPr/>
        </p:nvSpPr>
        <p:spPr>
          <a:xfrm>
            <a:off x="6278475" y="171090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3"/>
          <p:cNvSpPr/>
          <p:nvPr/>
        </p:nvSpPr>
        <p:spPr>
          <a:xfrm>
            <a:off x="7373850" y="2366950"/>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3"/>
          <p:cNvSpPr/>
          <p:nvPr/>
        </p:nvSpPr>
        <p:spPr>
          <a:xfrm>
            <a:off x="6969050" y="27113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3"/>
          <p:cNvSpPr/>
          <p:nvPr/>
        </p:nvSpPr>
        <p:spPr>
          <a:xfrm>
            <a:off x="6392775" y="30372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3"/>
          <p:cNvSpPr/>
          <p:nvPr/>
        </p:nvSpPr>
        <p:spPr>
          <a:xfrm>
            <a:off x="7036400" y="33392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3"/>
          <p:cNvSpPr/>
          <p:nvPr/>
        </p:nvSpPr>
        <p:spPr>
          <a:xfrm>
            <a:off x="6278475" y="36730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3"/>
          <p:cNvSpPr/>
          <p:nvPr/>
        </p:nvSpPr>
        <p:spPr>
          <a:xfrm>
            <a:off x="6339525" y="402907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3"/>
          <p:cNvSpPr/>
          <p:nvPr/>
        </p:nvSpPr>
        <p:spPr>
          <a:xfrm>
            <a:off x="1496575" y="2039425"/>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3"/>
          <p:cNvSpPr/>
          <p:nvPr/>
        </p:nvSpPr>
        <p:spPr>
          <a:xfrm>
            <a:off x="1597575" y="2406088"/>
            <a:ext cx="450900" cy="107100"/>
          </a:xfrm>
          <a:prstGeom prst="rightArrow">
            <a:avLst>
              <a:gd fmla="val 50000" name="adj1"/>
              <a:gd fmla="val 50000" name="adj2"/>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9" name="Shape 349"/>
        <p:cNvGrpSpPr/>
        <p:nvPr/>
      </p:nvGrpSpPr>
      <p:grpSpPr>
        <a:xfrm>
          <a:off x="0" y="0"/>
          <a:ext cx="0" cy="0"/>
          <a:chOff x="0" y="0"/>
          <a:chExt cx="0" cy="0"/>
        </a:xfrm>
      </p:grpSpPr>
      <p:sp>
        <p:nvSpPr>
          <p:cNvPr id="350" name="Google Shape;350;p34"/>
          <p:cNvSpPr txBox="1"/>
          <p:nvPr/>
        </p:nvSpPr>
        <p:spPr>
          <a:xfrm>
            <a:off x="385775" y="257175"/>
            <a:ext cx="85296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tr" sz="2300">
                <a:solidFill>
                  <a:schemeClr val="lt1"/>
                </a:solidFill>
                <a:latin typeface="Raleway"/>
                <a:ea typeface="Raleway"/>
                <a:cs typeface="Raleway"/>
                <a:sym typeface="Raleway"/>
              </a:rPr>
              <a:t>Kaynakça</a:t>
            </a:r>
            <a:endParaRPr b="1" sz="2300">
              <a:solidFill>
                <a:schemeClr val="lt1"/>
              </a:solidFill>
              <a:latin typeface="Raleway"/>
              <a:ea typeface="Raleway"/>
              <a:cs typeface="Raleway"/>
              <a:sym typeface="Raleway"/>
            </a:endParaRPr>
          </a:p>
        </p:txBody>
      </p:sp>
      <p:sp>
        <p:nvSpPr>
          <p:cNvPr id="351" name="Google Shape;351;p34"/>
          <p:cNvSpPr txBox="1"/>
          <p:nvPr/>
        </p:nvSpPr>
        <p:spPr>
          <a:xfrm>
            <a:off x="471500" y="953700"/>
            <a:ext cx="679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52" name="Google Shape;352;p34"/>
          <p:cNvSpPr txBox="1"/>
          <p:nvPr/>
        </p:nvSpPr>
        <p:spPr>
          <a:xfrm>
            <a:off x="750100" y="964400"/>
            <a:ext cx="7447200" cy="33864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lt1"/>
              </a:buClr>
              <a:buSzPts val="2000"/>
              <a:buFont typeface="Raleway"/>
              <a:buChar char="-"/>
            </a:pPr>
            <a:r>
              <a:rPr lang="tr" sz="2000">
                <a:solidFill>
                  <a:schemeClr val="lt1"/>
                </a:solidFill>
                <a:uFill>
                  <a:noFill/>
                </a:uFill>
                <a:latin typeface="Raleway"/>
                <a:ea typeface="Raleway"/>
                <a:cs typeface="Raleway"/>
                <a:sym typeface="Raleway"/>
                <a:hlinkClick r:id="rId4">
                  <a:extLst>
                    <a:ext uri="{A12FA001-AC4F-418D-AE19-62706E023703}">
                      <ahyp:hlinkClr val="tx"/>
                    </a:ext>
                  </a:extLst>
                </a:hlinkClick>
              </a:rPr>
              <a:t>https://web.ogu.edu.tr/Storage/egulbandilar/Uploads/AlgoritmaAnalizi.pdf</a:t>
            </a:r>
            <a:endParaRPr sz="2000">
              <a:solidFill>
                <a:schemeClr val="lt1"/>
              </a:solidFill>
              <a:latin typeface="Raleway"/>
              <a:ea typeface="Raleway"/>
              <a:cs typeface="Raleway"/>
              <a:sym typeface="Raleway"/>
            </a:endParaRPr>
          </a:p>
          <a:p>
            <a:pPr indent="-355600" lvl="0" marL="457200" rtl="0" algn="l">
              <a:lnSpc>
                <a:spcPct val="115000"/>
              </a:lnSpc>
              <a:spcBef>
                <a:spcPts val="0"/>
              </a:spcBef>
              <a:spcAft>
                <a:spcPts val="0"/>
              </a:spcAft>
              <a:buClr>
                <a:schemeClr val="lt1"/>
              </a:buClr>
              <a:buSzPts val="2000"/>
              <a:buFont typeface="Raleway"/>
              <a:buChar char="-"/>
            </a:pPr>
            <a:r>
              <a:rPr lang="tr" sz="2000">
                <a:solidFill>
                  <a:schemeClr val="lt1"/>
                </a:solidFill>
                <a:uFill>
                  <a:noFill/>
                </a:uFill>
                <a:latin typeface="Raleway"/>
                <a:ea typeface="Raleway"/>
                <a:cs typeface="Raleway"/>
                <a:sym typeface="Raleway"/>
                <a:hlinkClick r:id="rId5">
                  <a:extLst>
                    <a:ext uri="{A12FA001-AC4F-418D-AE19-62706E023703}">
                      <ahyp:hlinkClr val="tx"/>
                    </a:ext>
                  </a:extLst>
                </a:hlinkClick>
              </a:rPr>
              <a:t>http://gunaytemur.com/d_2020/2020yaz/ders_1_ek.pdf</a:t>
            </a:r>
            <a:endParaRPr sz="2000">
              <a:solidFill>
                <a:schemeClr val="lt1"/>
              </a:solidFill>
              <a:latin typeface="Raleway"/>
              <a:ea typeface="Raleway"/>
              <a:cs typeface="Raleway"/>
              <a:sym typeface="Raleway"/>
            </a:endParaRPr>
          </a:p>
          <a:p>
            <a:pPr indent="-355600" lvl="0" marL="457200" rtl="0" algn="l">
              <a:lnSpc>
                <a:spcPct val="115000"/>
              </a:lnSpc>
              <a:spcBef>
                <a:spcPts val="0"/>
              </a:spcBef>
              <a:spcAft>
                <a:spcPts val="0"/>
              </a:spcAft>
              <a:buClr>
                <a:schemeClr val="lt1"/>
              </a:buClr>
              <a:buSzPts val="2000"/>
              <a:buFont typeface="Raleway"/>
              <a:buChar char="-"/>
            </a:pPr>
            <a:r>
              <a:rPr lang="tr" sz="2000">
                <a:solidFill>
                  <a:schemeClr val="lt1"/>
                </a:solidFill>
                <a:uFill>
                  <a:noFill/>
                </a:uFill>
                <a:latin typeface="Raleway"/>
                <a:ea typeface="Raleway"/>
                <a:cs typeface="Raleway"/>
                <a:sym typeface="Raleway"/>
                <a:hlinkClick r:id="rId6">
                  <a:extLst>
                    <a:ext uri="{A12FA001-AC4F-418D-AE19-62706E023703}">
                      <ahyp:hlinkClr val="tx"/>
                    </a:ext>
                  </a:extLst>
                </a:hlinkClick>
              </a:rPr>
              <a:t>http://cagataykiziltan.net/programin-calisma-hizi-ve-algoritma-verimliligi/zaman-karmasikligi-ve-buyuk-o-notasyonu-time-complexity-and-big-o-notation/</a:t>
            </a:r>
            <a:endParaRPr sz="2000">
              <a:solidFill>
                <a:schemeClr val="lt1"/>
              </a:solidFill>
              <a:latin typeface="Raleway"/>
              <a:ea typeface="Raleway"/>
              <a:cs typeface="Raleway"/>
              <a:sym typeface="Raleway"/>
            </a:endParaRPr>
          </a:p>
          <a:p>
            <a:pPr indent="-355600" lvl="0" marL="457200" rtl="0" algn="l">
              <a:lnSpc>
                <a:spcPct val="115000"/>
              </a:lnSpc>
              <a:spcBef>
                <a:spcPts val="0"/>
              </a:spcBef>
              <a:spcAft>
                <a:spcPts val="0"/>
              </a:spcAft>
              <a:buClr>
                <a:schemeClr val="lt1"/>
              </a:buClr>
              <a:buSzPts val="2000"/>
              <a:buFont typeface="Raleway"/>
              <a:buChar char="-"/>
            </a:pPr>
            <a:r>
              <a:rPr lang="tr" sz="2000">
                <a:solidFill>
                  <a:schemeClr val="lt1"/>
                </a:solidFill>
                <a:latin typeface="Raleway"/>
                <a:ea typeface="Raleway"/>
                <a:cs typeface="Raleway"/>
                <a:sym typeface="Raleway"/>
              </a:rPr>
              <a:t>http://muhammetbaykara.com/wp-content/uploads/2018/12/veriyapilari.pdf</a:t>
            </a:r>
            <a:endParaRPr sz="2000">
              <a:solidFill>
                <a:schemeClr val="lt1"/>
              </a:solidFill>
              <a:latin typeface="Raleway"/>
              <a:ea typeface="Raleway"/>
              <a:cs typeface="Raleway"/>
              <a:sym typeface="Raleway"/>
            </a:endParaRPr>
          </a:p>
          <a:p>
            <a:pPr indent="0" lvl="0" marL="0" rtl="0" algn="l">
              <a:spcBef>
                <a:spcPts val="12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Algoritma Analizi</a:t>
            </a:r>
            <a:endParaRPr b="1">
              <a:solidFill>
                <a:schemeClr val="lt1"/>
              </a:solidFill>
              <a:latin typeface="Raleway"/>
              <a:ea typeface="Raleway"/>
              <a:cs typeface="Raleway"/>
              <a:sym typeface="Raleway"/>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2300">
              <a:solidFill>
                <a:schemeClr val="dk1"/>
              </a:solidFill>
              <a:latin typeface="Raleway"/>
              <a:ea typeface="Raleway"/>
              <a:cs typeface="Raleway"/>
              <a:sym typeface="Raleway"/>
            </a:endParaRPr>
          </a:p>
          <a:p>
            <a:pPr indent="0" lvl="0" marL="0" rtl="0" algn="l">
              <a:spcBef>
                <a:spcPts val="1200"/>
              </a:spcBef>
              <a:spcAft>
                <a:spcPts val="1200"/>
              </a:spcAft>
              <a:buNone/>
            </a:pPr>
            <a:r>
              <a:rPr lang="tr" sz="2300">
                <a:solidFill>
                  <a:schemeClr val="lt1"/>
                </a:solidFill>
                <a:latin typeface="Raleway"/>
                <a:ea typeface="Raleway"/>
                <a:cs typeface="Raleway"/>
                <a:sym typeface="Raleway"/>
              </a:rPr>
              <a:t>Algoritma analizi, bir algoritmanın zaman ve mekan açısından ne kadar karmaşık olduğunu bilme bilimidir ve </a:t>
            </a:r>
            <a:r>
              <a:rPr lang="tr" sz="2300">
                <a:solidFill>
                  <a:schemeClr val="lt1"/>
                </a:solidFill>
                <a:latin typeface="Raleway"/>
                <a:ea typeface="Raleway"/>
                <a:cs typeface="Raleway"/>
                <a:sym typeface="Raleway"/>
              </a:rPr>
              <a:t>algoritmayı daha verimli hale getirmek ve performansını belirlemek için yapılır . Ayrıca yapılan analiz ile programı </a:t>
            </a:r>
            <a:r>
              <a:rPr lang="tr" sz="2300">
                <a:solidFill>
                  <a:schemeClr val="lt1"/>
                </a:solidFill>
                <a:latin typeface="Raleway"/>
                <a:ea typeface="Raleway"/>
                <a:cs typeface="Raleway"/>
                <a:sym typeface="Raleway"/>
              </a:rPr>
              <a:t>daha iyi anlamamıza yardımcı olabilir.</a:t>
            </a:r>
            <a:endParaRPr sz="2300">
              <a:solidFill>
                <a:schemeClr val="lt1"/>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Yürütme Zamanı Nedir?</a:t>
            </a:r>
            <a:endParaRPr b="1">
              <a:solidFill>
                <a:schemeClr val="lt1"/>
              </a:solidFill>
              <a:latin typeface="Raleway"/>
              <a:ea typeface="Raleway"/>
              <a:cs typeface="Raleway"/>
              <a:sym typeface="Raleway"/>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tr" sz="2302">
                <a:solidFill>
                  <a:schemeClr val="lt1"/>
                </a:solidFill>
                <a:latin typeface="Raleway"/>
                <a:ea typeface="Raleway"/>
                <a:cs typeface="Raleway"/>
                <a:sym typeface="Raleway"/>
              </a:rPr>
              <a:t>Bir programın veya algoritmanın işlevini yerine getirebilmesi için, temel kabul edilen işlemlerden kaç adet yürütülmesi gerektiğini veren bir bağıntıdır. A</a:t>
            </a:r>
            <a:r>
              <a:rPr lang="tr" sz="2302">
                <a:solidFill>
                  <a:schemeClr val="lt1"/>
                </a:solidFill>
                <a:latin typeface="Raleway"/>
                <a:ea typeface="Raleway"/>
                <a:cs typeface="Raleway"/>
                <a:sym typeface="Raleway"/>
              </a:rPr>
              <a:t>lgoritmada genelde eleman sayısı n olarak gösterilir ve yürütme zamanı da T(n) ile ifade edilir. Algoritmadaki eleman sayısı çok fazla olduğunda yürütme zamanı, zaman karmaşıklığı olarak adlandırılır.</a:t>
            </a:r>
            <a:r>
              <a:rPr lang="tr" sz="2302">
                <a:solidFill>
                  <a:schemeClr val="lt1"/>
                </a:solidFill>
                <a:latin typeface="Raleway"/>
                <a:ea typeface="Raleway"/>
                <a:cs typeface="Raleway"/>
                <a:sym typeface="Raleway"/>
              </a:rPr>
              <a:t> </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79" name="Shape 79"/>
        <p:cNvGrpSpPr/>
        <p:nvPr/>
      </p:nvGrpSpPr>
      <p:grpSpPr>
        <a:xfrm>
          <a:off x="0" y="0"/>
          <a:ext cx="0" cy="0"/>
          <a:chOff x="0" y="0"/>
          <a:chExt cx="0" cy="0"/>
        </a:xfrm>
      </p:grpSpPr>
      <p:sp>
        <p:nvSpPr>
          <p:cNvPr id="80" name="Google Shape;80;p17"/>
          <p:cNvSpPr txBox="1"/>
          <p:nvPr>
            <p:ph type="title"/>
          </p:nvPr>
        </p:nvSpPr>
        <p:spPr>
          <a:xfrm>
            <a:off x="148450" y="1797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Yürütme Zamanı Nasıl Hesaplanır?</a:t>
            </a:r>
            <a:endParaRPr b="1">
              <a:solidFill>
                <a:schemeClr val="lt1"/>
              </a:solidFill>
              <a:latin typeface="Raleway"/>
              <a:ea typeface="Raleway"/>
              <a:cs typeface="Raleway"/>
              <a:sym typeface="Raleway"/>
            </a:endParaRPr>
          </a:p>
        </p:txBody>
      </p:sp>
      <p:sp>
        <p:nvSpPr>
          <p:cNvPr id="81" name="Google Shape;81;p17"/>
          <p:cNvSpPr txBox="1"/>
          <p:nvPr>
            <p:ph idx="1" type="body"/>
          </p:nvPr>
        </p:nvSpPr>
        <p:spPr>
          <a:xfrm>
            <a:off x="311700" y="1152475"/>
            <a:ext cx="3406500" cy="34164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t/>
            </a:r>
            <a:endParaRPr sz="4107">
              <a:solidFill>
                <a:schemeClr val="lt1"/>
              </a:solidFill>
              <a:latin typeface="Raleway"/>
              <a:ea typeface="Raleway"/>
              <a:cs typeface="Raleway"/>
              <a:sym typeface="Raleway"/>
            </a:endParaRPr>
          </a:p>
          <a:p>
            <a:pPr indent="0" lvl="0" marL="0" rtl="0" algn="l">
              <a:spcBef>
                <a:spcPts val="1200"/>
              </a:spcBef>
              <a:spcAft>
                <a:spcPts val="0"/>
              </a:spcAft>
              <a:buNone/>
            </a:pPr>
            <a:r>
              <a:rPr lang="tr" sz="4907">
                <a:solidFill>
                  <a:schemeClr val="lt1"/>
                </a:solidFill>
                <a:latin typeface="Raleway"/>
                <a:ea typeface="Raleway"/>
                <a:cs typeface="Raleway"/>
                <a:sym typeface="Raleway"/>
              </a:rPr>
              <a:t>float bulOrta(float A[], int n) { </a:t>
            </a:r>
            <a:endParaRPr sz="4907">
              <a:solidFill>
                <a:schemeClr val="lt1"/>
              </a:solidFill>
              <a:latin typeface="Raleway"/>
              <a:ea typeface="Raleway"/>
              <a:cs typeface="Raleway"/>
              <a:sym typeface="Raleway"/>
            </a:endParaRPr>
          </a:p>
          <a:p>
            <a:pPr indent="0" lvl="0" marL="0" rtl="0" algn="l">
              <a:spcBef>
                <a:spcPts val="1200"/>
              </a:spcBef>
              <a:spcAft>
                <a:spcPts val="0"/>
              </a:spcAft>
              <a:buNone/>
            </a:pPr>
            <a:r>
              <a:rPr lang="tr" sz="4907">
                <a:solidFill>
                  <a:schemeClr val="lt1"/>
                </a:solidFill>
                <a:latin typeface="Raleway"/>
                <a:ea typeface="Raleway"/>
                <a:cs typeface="Raleway"/>
                <a:sym typeface="Raleway"/>
              </a:rPr>
              <a:t>float ortalama, toplam=0; </a:t>
            </a:r>
            <a:endParaRPr sz="4907">
              <a:solidFill>
                <a:schemeClr val="lt1"/>
              </a:solidFill>
              <a:latin typeface="Raleway"/>
              <a:ea typeface="Raleway"/>
              <a:cs typeface="Raleway"/>
              <a:sym typeface="Raleway"/>
            </a:endParaRPr>
          </a:p>
          <a:p>
            <a:pPr indent="0" lvl="0" marL="0" rtl="0" algn="l">
              <a:spcBef>
                <a:spcPts val="1200"/>
              </a:spcBef>
              <a:spcAft>
                <a:spcPts val="0"/>
              </a:spcAft>
              <a:buNone/>
            </a:pPr>
            <a:r>
              <a:rPr lang="tr" sz="4907">
                <a:solidFill>
                  <a:schemeClr val="lt1"/>
                </a:solidFill>
                <a:latin typeface="Raleway"/>
                <a:ea typeface="Raleway"/>
                <a:cs typeface="Raleway"/>
                <a:sym typeface="Raleway"/>
              </a:rPr>
              <a:t>int k ; </a:t>
            </a:r>
            <a:endParaRPr sz="4907">
              <a:solidFill>
                <a:schemeClr val="lt1"/>
              </a:solidFill>
              <a:latin typeface="Raleway"/>
              <a:ea typeface="Raleway"/>
              <a:cs typeface="Raleway"/>
              <a:sym typeface="Raleway"/>
            </a:endParaRPr>
          </a:p>
          <a:p>
            <a:pPr indent="0" lvl="0" marL="0" rtl="0" algn="l">
              <a:spcBef>
                <a:spcPts val="1200"/>
              </a:spcBef>
              <a:spcAft>
                <a:spcPts val="0"/>
              </a:spcAft>
              <a:buNone/>
            </a:pPr>
            <a:r>
              <a:rPr lang="tr" sz="4907">
                <a:solidFill>
                  <a:schemeClr val="lt1"/>
                </a:solidFill>
                <a:latin typeface="Raleway"/>
                <a:ea typeface="Raleway"/>
                <a:cs typeface="Raleway"/>
                <a:sym typeface="Raleway"/>
              </a:rPr>
              <a:t>for(k=0;k&lt;n;k++) </a:t>
            </a:r>
            <a:endParaRPr sz="4907">
              <a:solidFill>
                <a:schemeClr val="lt1"/>
              </a:solidFill>
              <a:latin typeface="Raleway"/>
              <a:ea typeface="Raleway"/>
              <a:cs typeface="Raleway"/>
              <a:sym typeface="Raleway"/>
            </a:endParaRPr>
          </a:p>
          <a:p>
            <a:pPr indent="0" lvl="0" marL="0" rtl="0" algn="l">
              <a:spcBef>
                <a:spcPts val="1200"/>
              </a:spcBef>
              <a:spcAft>
                <a:spcPts val="0"/>
              </a:spcAft>
              <a:buNone/>
            </a:pPr>
            <a:r>
              <a:rPr lang="tr" sz="4907">
                <a:solidFill>
                  <a:schemeClr val="lt1"/>
                </a:solidFill>
                <a:latin typeface="Raleway"/>
                <a:ea typeface="Raleway"/>
                <a:cs typeface="Raleway"/>
                <a:sym typeface="Raleway"/>
              </a:rPr>
              <a:t>toplam+=A[k];</a:t>
            </a:r>
            <a:endParaRPr sz="4907">
              <a:solidFill>
                <a:schemeClr val="lt1"/>
              </a:solidFill>
              <a:latin typeface="Raleway"/>
              <a:ea typeface="Raleway"/>
              <a:cs typeface="Raleway"/>
              <a:sym typeface="Raleway"/>
            </a:endParaRPr>
          </a:p>
          <a:p>
            <a:pPr indent="0" lvl="0" marL="0" rtl="0" algn="l">
              <a:spcBef>
                <a:spcPts val="1200"/>
              </a:spcBef>
              <a:spcAft>
                <a:spcPts val="0"/>
              </a:spcAft>
              <a:buNone/>
            </a:pPr>
            <a:r>
              <a:rPr lang="tr" sz="4907">
                <a:solidFill>
                  <a:schemeClr val="lt1"/>
                </a:solidFill>
                <a:latin typeface="Raleway"/>
                <a:ea typeface="Raleway"/>
                <a:cs typeface="Raleway"/>
                <a:sym typeface="Raleway"/>
              </a:rPr>
              <a:t>ortalama=toplam/n;</a:t>
            </a:r>
            <a:endParaRPr sz="4907">
              <a:solidFill>
                <a:schemeClr val="lt1"/>
              </a:solidFill>
              <a:latin typeface="Raleway"/>
              <a:ea typeface="Raleway"/>
              <a:cs typeface="Raleway"/>
              <a:sym typeface="Raleway"/>
            </a:endParaRPr>
          </a:p>
          <a:p>
            <a:pPr indent="0" lvl="0" marL="0" rtl="0" algn="l">
              <a:spcBef>
                <a:spcPts val="1200"/>
              </a:spcBef>
              <a:spcAft>
                <a:spcPts val="0"/>
              </a:spcAft>
              <a:buNone/>
            </a:pPr>
            <a:r>
              <a:rPr lang="tr" sz="4907">
                <a:solidFill>
                  <a:schemeClr val="lt1"/>
                </a:solidFill>
                <a:latin typeface="Raleway"/>
                <a:ea typeface="Raleway"/>
                <a:cs typeface="Raleway"/>
                <a:sym typeface="Raleway"/>
              </a:rPr>
              <a:t>return ortalama; </a:t>
            </a:r>
            <a:endParaRPr sz="4907">
              <a:solidFill>
                <a:schemeClr val="lt1"/>
              </a:solidFill>
              <a:latin typeface="Raleway"/>
              <a:ea typeface="Raleway"/>
              <a:cs typeface="Raleway"/>
              <a:sym typeface="Raleway"/>
            </a:endParaRPr>
          </a:p>
          <a:p>
            <a:pPr indent="0" lvl="0" marL="0" rtl="0" algn="l">
              <a:spcBef>
                <a:spcPts val="1200"/>
              </a:spcBef>
              <a:spcAft>
                <a:spcPts val="0"/>
              </a:spcAft>
              <a:buNone/>
            </a:pPr>
            <a:r>
              <a:t/>
            </a:r>
            <a:endParaRPr sz="4907">
              <a:solidFill>
                <a:schemeClr val="lt1"/>
              </a:solidFill>
              <a:latin typeface="Raleway"/>
              <a:ea typeface="Raleway"/>
              <a:cs typeface="Raleway"/>
              <a:sym typeface="Raleway"/>
            </a:endParaRPr>
          </a:p>
          <a:p>
            <a:pPr indent="0" lvl="0" marL="0" rtl="0" algn="l">
              <a:spcBef>
                <a:spcPts val="1200"/>
              </a:spcBef>
              <a:spcAft>
                <a:spcPts val="0"/>
              </a:spcAft>
              <a:buNone/>
            </a:pPr>
            <a:r>
              <a:rPr lang="tr" sz="4907">
                <a:solidFill>
                  <a:schemeClr val="lt1"/>
                </a:solidFill>
                <a:latin typeface="Raleway"/>
                <a:ea typeface="Raleway"/>
                <a:cs typeface="Raleway"/>
                <a:sym typeface="Raleway"/>
              </a:rPr>
              <a:t>} </a:t>
            </a:r>
            <a:endParaRPr sz="4907">
              <a:solidFill>
                <a:schemeClr val="lt1"/>
              </a:solidFill>
              <a:latin typeface="Raleway"/>
              <a:ea typeface="Raleway"/>
              <a:cs typeface="Raleway"/>
              <a:sym typeface="Raleway"/>
            </a:endParaRPr>
          </a:p>
          <a:p>
            <a:pPr indent="0" lvl="0" marL="0" rtl="0" algn="l">
              <a:spcBef>
                <a:spcPts val="1200"/>
              </a:spcBef>
              <a:spcAft>
                <a:spcPts val="0"/>
              </a:spcAft>
              <a:buClr>
                <a:schemeClr val="dk1"/>
              </a:buClr>
              <a:buSzPct val="61111"/>
              <a:buFont typeface="Arial"/>
              <a:buNone/>
            </a:pPr>
            <a:r>
              <a:t/>
            </a:r>
            <a:endParaRPr/>
          </a:p>
          <a:p>
            <a:pPr indent="0" lvl="0" marL="0" rtl="0" algn="l">
              <a:spcBef>
                <a:spcPts val="1200"/>
              </a:spcBef>
              <a:spcAft>
                <a:spcPts val="1200"/>
              </a:spcAft>
              <a:buNone/>
            </a:pPr>
            <a:r>
              <a:t/>
            </a:r>
            <a:endParaRPr/>
          </a:p>
        </p:txBody>
      </p:sp>
      <p:sp>
        <p:nvSpPr>
          <p:cNvPr id="82" name="Google Shape;82;p17"/>
          <p:cNvSpPr txBox="1"/>
          <p:nvPr/>
        </p:nvSpPr>
        <p:spPr>
          <a:xfrm>
            <a:off x="2453875" y="1318000"/>
            <a:ext cx="1982400" cy="287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sz="2300">
                <a:solidFill>
                  <a:schemeClr val="lt1"/>
                </a:solidFill>
                <a:latin typeface="Raleway"/>
                <a:ea typeface="Raleway"/>
                <a:cs typeface="Raleway"/>
                <a:sym typeface="Raleway"/>
              </a:rPr>
              <a:t>-</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1,1,1</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1</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1</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1</a:t>
            </a:r>
            <a:endParaRPr sz="2300">
              <a:solidFill>
                <a:schemeClr val="lt1"/>
              </a:solidFill>
              <a:latin typeface="Raleway"/>
              <a:ea typeface="Raleway"/>
              <a:cs typeface="Raleway"/>
              <a:sym typeface="Raleway"/>
            </a:endParaRPr>
          </a:p>
          <a:p>
            <a:pPr indent="0" lvl="0" marL="0" rtl="0" algn="l">
              <a:spcBef>
                <a:spcPts val="0"/>
              </a:spcBef>
              <a:spcAft>
                <a:spcPts val="0"/>
              </a:spcAft>
              <a:buNone/>
            </a:pPr>
            <a:r>
              <a:t/>
            </a:r>
            <a:endParaRPr/>
          </a:p>
        </p:txBody>
      </p:sp>
      <p:sp>
        <p:nvSpPr>
          <p:cNvPr id="83" name="Google Shape;83;p17"/>
          <p:cNvSpPr txBox="1"/>
          <p:nvPr/>
        </p:nvSpPr>
        <p:spPr>
          <a:xfrm>
            <a:off x="4189800" y="1318000"/>
            <a:ext cx="2325300" cy="287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sz="2300">
                <a:solidFill>
                  <a:schemeClr val="lt1"/>
                </a:solidFill>
                <a:latin typeface="Raleway"/>
                <a:ea typeface="Raleway"/>
                <a:cs typeface="Raleway"/>
                <a:sym typeface="Raleway"/>
              </a:rPr>
              <a:t>-</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1,(n+1),n</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n</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1</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1</a:t>
            </a:r>
            <a:endParaRPr sz="2300">
              <a:solidFill>
                <a:schemeClr val="lt1"/>
              </a:solidFill>
              <a:latin typeface="Raleway"/>
              <a:ea typeface="Raleway"/>
              <a:cs typeface="Raleway"/>
              <a:sym typeface="Raleway"/>
            </a:endParaRPr>
          </a:p>
          <a:p>
            <a:pPr indent="0" lvl="0" marL="0" rtl="0" algn="l">
              <a:spcBef>
                <a:spcPts val="0"/>
              </a:spcBef>
              <a:spcAft>
                <a:spcPts val="0"/>
              </a:spcAft>
              <a:buNone/>
            </a:pPr>
            <a:r>
              <a:t/>
            </a:r>
            <a:endParaRPr/>
          </a:p>
        </p:txBody>
      </p:sp>
      <p:sp>
        <p:nvSpPr>
          <p:cNvPr id="84" name="Google Shape;84;p17"/>
          <p:cNvSpPr txBox="1"/>
          <p:nvPr/>
        </p:nvSpPr>
        <p:spPr>
          <a:xfrm>
            <a:off x="6064975" y="1318000"/>
            <a:ext cx="1500300" cy="287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sz="2300">
                <a:solidFill>
                  <a:schemeClr val="lt1"/>
                </a:solidFill>
                <a:latin typeface="Raleway"/>
                <a:ea typeface="Raleway"/>
                <a:cs typeface="Raleway"/>
                <a:sym typeface="Raleway"/>
              </a:rPr>
              <a:t>-</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2n+2</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n</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1</a:t>
            </a:r>
            <a:endParaRPr sz="2300">
              <a:solidFill>
                <a:schemeClr val="lt1"/>
              </a:solidFill>
              <a:latin typeface="Raleway"/>
              <a:ea typeface="Raleway"/>
              <a:cs typeface="Raleway"/>
              <a:sym typeface="Raleway"/>
            </a:endParaRPr>
          </a:p>
          <a:p>
            <a:pPr indent="0" lvl="0" marL="0" rtl="0" algn="l">
              <a:spcBef>
                <a:spcPts val="0"/>
              </a:spcBef>
              <a:spcAft>
                <a:spcPts val="0"/>
              </a:spcAft>
              <a:buNone/>
            </a:pPr>
            <a:r>
              <a:rPr lang="tr" sz="2300">
                <a:solidFill>
                  <a:schemeClr val="lt1"/>
                </a:solidFill>
                <a:latin typeface="Raleway"/>
                <a:ea typeface="Raleway"/>
                <a:cs typeface="Raleway"/>
                <a:sym typeface="Raleway"/>
              </a:rPr>
              <a:t>1</a:t>
            </a:r>
            <a:endParaRPr sz="2300">
              <a:solidFill>
                <a:schemeClr val="lt1"/>
              </a:solidFill>
              <a:latin typeface="Raleway"/>
              <a:ea typeface="Raleway"/>
              <a:cs typeface="Raleway"/>
              <a:sym typeface="Raleway"/>
            </a:endParaRPr>
          </a:p>
          <a:p>
            <a:pPr indent="0" lvl="0" marL="0" rtl="0" algn="l">
              <a:spcBef>
                <a:spcPts val="0"/>
              </a:spcBef>
              <a:spcAft>
                <a:spcPts val="0"/>
              </a:spcAft>
              <a:buNone/>
            </a:pPr>
            <a:r>
              <a:t/>
            </a:r>
            <a:endParaRPr/>
          </a:p>
        </p:txBody>
      </p:sp>
      <p:sp>
        <p:nvSpPr>
          <p:cNvPr id="85" name="Google Shape;85;p17"/>
          <p:cNvSpPr txBox="1"/>
          <p:nvPr/>
        </p:nvSpPr>
        <p:spPr>
          <a:xfrm>
            <a:off x="6118725" y="4196200"/>
            <a:ext cx="26145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sz="1900">
                <a:solidFill>
                  <a:schemeClr val="lt1"/>
                </a:solidFill>
                <a:latin typeface="Raleway"/>
                <a:ea typeface="Raleway"/>
                <a:cs typeface="Raleway"/>
                <a:sym typeface="Raleway"/>
              </a:rPr>
              <a:t>T(n)=3n+4</a:t>
            </a:r>
            <a:endParaRPr sz="1900">
              <a:solidFill>
                <a:schemeClr val="lt1"/>
              </a:solidFill>
              <a:latin typeface="Raleway"/>
              <a:ea typeface="Raleway"/>
              <a:cs typeface="Raleway"/>
              <a:sym typeface="Raleway"/>
            </a:endParaRPr>
          </a:p>
        </p:txBody>
      </p:sp>
      <p:sp>
        <p:nvSpPr>
          <p:cNvPr id="86" name="Google Shape;86;p17"/>
          <p:cNvSpPr txBox="1"/>
          <p:nvPr/>
        </p:nvSpPr>
        <p:spPr>
          <a:xfrm>
            <a:off x="2453875" y="1035700"/>
            <a:ext cx="1500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a:solidFill>
                  <a:schemeClr val="lt1"/>
                </a:solidFill>
                <a:latin typeface="Raleway SemiBold"/>
                <a:ea typeface="Raleway SemiBold"/>
                <a:cs typeface="Raleway SemiBold"/>
                <a:sym typeface="Raleway SemiBold"/>
              </a:rPr>
              <a:t>Birim Zaman</a:t>
            </a:r>
            <a:endParaRPr>
              <a:solidFill>
                <a:schemeClr val="lt1"/>
              </a:solidFill>
              <a:latin typeface="Raleway SemiBold"/>
              <a:ea typeface="Raleway SemiBold"/>
              <a:cs typeface="Raleway SemiBold"/>
              <a:sym typeface="Raleway SemiBold"/>
            </a:endParaRPr>
          </a:p>
        </p:txBody>
      </p:sp>
      <p:sp>
        <p:nvSpPr>
          <p:cNvPr id="87" name="Google Shape;87;p17"/>
          <p:cNvSpPr txBox="1"/>
          <p:nvPr/>
        </p:nvSpPr>
        <p:spPr>
          <a:xfrm>
            <a:off x="4136275" y="1035700"/>
            <a:ext cx="174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a:solidFill>
                  <a:schemeClr val="lt1"/>
                </a:solidFill>
                <a:latin typeface="Raleway SemiBold"/>
                <a:ea typeface="Raleway SemiBold"/>
                <a:cs typeface="Raleway SemiBold"/>
                <a:sym typeface="Raleway SemiBold"/>
              </a:rPr>
              <a:t>Frekans(Tekrar)</a:t>
            </a:r>
            <a:endParaRPr>
              <a:solidFill>
                <a:schemeClr val="lt1"/>
              </a:solidFill>
              <a:latin typeface="Raleway SemiBold"/>
              <a:ea typeface="Raleway SemiBold"/>
              <a:cs typeface="Raleway SemiBold"/>
              <a:sym typeface="Raleway SemiBold"/>
            </a:endParaRPr>
          </a:p>
        </p:txBody>
      </p:sp>
      <p:sp>
        <p:nvSpPr>
          <p:cNvPr id="88" name="Google Shape;88;p17"/>
          <p:cNvSpPr txBox="1"/>
          <p:nvPr/>
        </p:nvSpPr>
        <p:spPr>
          <a:xfrm>
            <a:off x="6263225" y="1035700"/>
            <a:ext cx="140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a:solidFill>
                  <a:schemeClr val="lt1"/>
                </a:solidFill>
                <a:latin typeface="Raleway SemiBold"/>
                <a:ea typeface="Raleway SemiBold"/>
                <a:cs typeface="Raleway SemiBold"/>
                <a:sym typeface="Raleway SemiBold"/>
              </a:rPr>
              <a:t>Toplam</a:t>
            </a:r>
            <a:endParaRPr>
              <a:solidFill>
                <a:schemeClr val="lt1"/>
              </a:solidFill>
              <a:latin typeface="Raleway SemiBold"/>
              <a:ea typeface="Raleway SemiBold"/>
              <a:cs typeface="Raleway SemiBold"/>
              <a:sym typeface="Raleway SemiBold"/>
            </a:endParaRPr>
          </a:p>
        </p:txBody>
      </p:sp>
      <p:sp>
        <p:nvSpPr>
          <p:cNvPr id="89" name="Google Shape;89;p17"/>
          <p:cNvSpPr/>
          <p:nvPr/>
        </p:nvSpPr>
        <p:spPr>
          <a:xfrm>
            <a:off x="2411025" y="994775"/>
            <a:ext cx="1403700" cy="477000"/>
          </a:xfrm>
          <a:prstGeom prst="rect">
            <a:avLst/>
          </a:prstGeom>
          <a:no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7"/>
          <p:cNvSpPr/>
          <p:nvPr/>
        </p:nvSpPr>
        <p:spPr>
          <a:xfrm>
            <a:off x="4070462" y="997300"/>
            <a:ext cx="1642200" cy="477000"/>
          </a:xfrm>
          <a:prstGeom prst="rect">
            <a:avLst/>
          </a:prstGeom>
          <a:no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p:nvPr/>
        </p:nvSpPr>
        <p:spPr>
          <a:xfrm>
            <a:off x="5968375" y="994775"/>
            <a:ext cx="1403700" cy="477000"/>
          </a:xfrm>
          <a:prstGeom prst="rect">
            <a:avLst/>
          </a:prstGeom>
          <a:no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rgbClr val="FAFAFA"/>
                </a:solidFill>
                <a:latin typeface="Raleway"/>
                <a:ea typeface="Raleway"/>
                <a:cs typeface="Raleway"/>
                <a:sym typeface="Raleway"/>
              </a:rPr>
              <a:t>Zaman Karmaşıklığı Nedir?</a:t>
            </a:r>
            <a:endParaRPr b="1">
              <a:solidFill>
                <a:srgbClr val="FAFAFA"/>
              </a:solidFill>
              <a:latin typeface="Raleway"/>
              <a:ea typeface="Raleway"/>
              <a:cs typeface="Raleway"/>
              <a:sym typeface="Raleway"/>
            </a:endParaRPr>
          </a:p>
        </p:txBody>
      </p:sp>
      <p:sp>
        <p:nvSpPr>
          <p:cNvPr id="97" name="Google Shape;97;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tr" sz="1600">
                <a:solidFill>
                  <a:schemeClr val="lt1"/>
                </a:solidFill>
                <a:latin typeface="Raleway"/>
                <a:ea typeface="Raleway"/>
                <a:cs typeface="Raleway"/>
                <a:sym typeface="Raleway"/>
              </a:rPr>
              <a:t>Karmaşıklık ifadesi, özellikle çok sayıda ya da büyüyen veri sayısı karşısında farklı algoritmaların nasıl davrandığını gösteren bir kavramsal ifadedir.</a:t>
            </a:r>
            <a:endParaRPr sz="1600">
              <a:solidFill>
                <a:schemeClr val="lt1"/>
              </a:solidFill>
              <a:latin typeface="Raleway"/>
              <a:ea typeface="Raleway"/>
              <a:cs typeface="Raleway"/>
              <a:sym typeface="Raleway"/>
            </a:endParaRPr>
          </a:p>
          <a:p>
            <a:pPr indent="-330200" lvl="0" marL="457200" rtl="0" algn="l">
              <a:spcBef>
                <a:spcPts val="1200"/>
              </a:spcBef>
              <a:spcAft>
                <a:spcPts val="0"/>
              </a:spcAft>
              <a:buClr>
                <a:schemeClr val="lt1"/>
              </a:buClr>
              <a:buSzPts val="1600"/>
              <a:buFont typeface="Raleway"/>
              <a:buChar char="●"/>
            </a:pPr>
            <a:r>
              <a:rPr lang="tr" sz="1600">
                <a:solidFill>
                  <a:schemeClr val="lt1"/>
                </a:solidFill>
                <a:latin typeface="Raleway"/>
                <a:ea typeface="Raleway"/>
                <a:cs typeface="Raleway"/>
                <a:sym typeface="Raleway"/>
              </a:rPr>
              <a:t>Wast Case (Kötü Durum)  :Bir dizi üzerinde arama işlemi yapıyorsak, aradığımız verinin dizide hiç bulunmaması bizim için worst case’dir. Bu sebeple Running time ve Time complexity hesaplarken de, girmesi muhtemel tüm if’lere giriyormuşçasına worst case üzerinden hesaplamalarımızı yaparız.</a:t>
            </a:r>
            <a:endParaRPr sz="1600">
              <a:solidFill>
                <a:schemeClr val="lt1"/>
              </a:solidFill>
              <a:latin typeface="Raleway"/>
              <a:ea typeface="Raleway"/>
              <a:cs typeface="Raleway"/>
              <a:sym typeface="Raleway"/>
            </a:endParaRPr>
          </a:p>
          <a:p>
            <a:pPr indent="-330200" lvl="0" marL="457200" rtl="0" algn="l">
              <a:spcBef>
                <a:spcPts val="0"/>
              </a:spcBef>
              <a:spcAft>
                <a:spcPts val="0"/>
              </a:spcAft>
              <a:buClr>
                <a:schemeClr val="lt1"/>
              </a:buClr>
              <a:buSzPts val="1600"/>
              <a:buFont typeface="Raleway"/>
              <a:buChar char="●"/>
            </a:pPr>
            <a:r>
              <a:rPr lang="tr" sz="1600">
                <a:solidFill>
                  <a:schemeClr val="lt1"/>
                </a:solidFill>
                <a:latin typeface="Raleway"/>
                <a:ea typeface="Raleway"/>
                <a:cs typeface="Raleway"/>
                <a:sym typeface="Raleway"/>
              </a:rPr>
              <a:t>Best Case (İyi Durum)  :Kodun çalışabileceği en ideal süredir. Örneğin, bir dizi üzerinde arama işlemi yapıyorsak, aradığımız verinin dizinin ilk elemanı olması sonucu elde edeceğimiz sonuç best casedir.</a:t>
            </a:r>
            <a:endParaRPr sz="1600">
              <a:solidFill>
                <a:schemeClr val="lt1"/>
              </a:solidFill>
              <a:latin typeface="Raleway"/>
              <a:ea typeface="Raleway"/>
              <a:cs typeface="Raleway"/>
              <a:sym typeface="Raleway"/>
            </a:endParaRPr>
          </a:p>
          <a:p>
            <a:pPr indent="-330200" lvl="0" marL="457200" rtl="0" algn="l">
              <a:spcBef>
                <a:spcPts val="0"/>
              </a:spcBef>
              <a:spcAft>
                <a:spcPts val="0"/>
              </a:spcAft>
              <a:buClr>
                <a:schemeClr val="lt1"/>
              </a:buClr>
              <a:buSzPts val="1600"/>
              <a:buFont typeface="Raleway"/>
              <a:buChar char="●"/>
            </a:pPr>
            <a:r>
              <a:rPr lang="tr" sz="1600">
                <a:solidFill>
                  <a:schemeClr val="lt1"/>
                </a:solidFill>
                <a:latin typeface="Raleway"/>
                <a:ea typeface="Raleway"/>
                <a:cs typeface="Raleway"/>
                <a:sym typeface="Raleway"/>
              </a:rPr>
              <a:t>Avarage Case (Ortalama Durum) :Çoğunlukla karşılaşacağımız durumdur. Best case ile worst case’in ortalamasıdır.</a:t>
            </a:r>
            <a:endParaRPr sz="1600">
              <a:solidFill>
                <a:schemeClr val="lt1"/>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Zaman Karmaşıklığı Dereceleri</a:t>
            </a:r>
            <a:endParaRPr b="1">
              <a:solidFill>
                <a:schemeClr val="lt1"/>
              </a:solidFill>
              <a:latin typeface="Raleway"/>
              <a:ea typeface="Raleway"/>
              <a:cs typeface="Raleway"/>
              <a:sym typeface="Raleway"/>
            </a:endParaRPr>
          </a:p>
        </p:txBody>
      </p:sp>
      <p:sp>
        <p:nvSpPr>
          <p:cNvPr id="103" name="Google Shape;103;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tr" sz="1900">
                <a:solidFill>
                  <a:schemeClr val="lt1"/>
                </a:solidFill>
                <a:latin typeface="Raleway"/>
                <a:ea typeface="Raleway"/>
                <a:cs typeface="Raleway"/>
                <a:sym typeface="Raleway"/>
              </a:rPr>
              <a:t>O(1) Sabit Zaman :Bir ya da sabit bir sayıda komutun çalıştığı algoritmaların karmaşıklığıdır  </a:t>
            </a:r>
            <a:endParaRPr sz="1900">
              <a:solidFill>
                <a:schemeClr val="lt1"/>
              </a:solidFill>
              <a:latin typeface="Raleway"/>
              <a:ea typeface="Raleway"/>
              <a:cs typeface="Raleway"/>
              <a:sym typeface="Raleway"/>
            </a:endParaRPr>
          </a:p>
          <a:p>
            <a:pPr indent="0" lvl="0" marL="0" rtl="0" algn="l">
              <a:lnSpc>
                <a:spcPct val="95000"/>
              </a:lnSpc>
              <a:spcBef>
                <a:spcPts val="1200"/>
              </a:spcBef>
              <a:spcAft>
                <a:spcPts val="0"/>
              </a:spcAft>
              <a:buNone/>
            </a:pPr>
            <a:r>
              <a:rPr lang="tr" sz="1900">
                <a:solidFill>
                  <a:schemeClr val="lt1"/>
                </a:solidFill>
                <a:latin typeface="Raleway"/>
                <a:ea typeface="Raleway"/>
                <a:cs typeface="Raleway"/>
                <a:sym typeface="Raleway"/>
              </a:rPr>
              <a:t>O(n) Doğrusal zaman : Giriş sayısı ile işlem miktarı oranı bir katsayı ile belirlenebilen algoritmaların karmaşıklığıdır.  </a:t>
            </a:r>
            <a:endParaRPr sz="1900">
              <a:solidFill>
                <a:schemeClr val="lt1"/>
              </a:solidFill>
              <a:latin typeface="Raleway"/>
              <a:ea typeface="Raleway"/>
              <a:cs typeface="Raleway"/>
              <a:sym typeface="Raleway"/>
            </a:endParaRPr>
          </a:p>
          <a:p>
            <a:pPr indent="0" lvl="0" marL="0" rtl="0" algn="l">
              <a:lnSpc>
                <a:spcPct val="95000"/>
              </a:lnSpc>
              <a:spcBef>
                <a:spcPts val="1200"/>
              </a:spcBef>
              <a:spcAft>
                <a:spcPts val="0"/>
              </a:spcAft>
              <a:buNone/>
            </a:pPr>
            <a:r>
              <a:rPr lang="tr" sz="1900">
                <a:solidFill>
                  <a:schemeClr val="lt1"/>
                </a:solidFill>
                <a:latin typeface="Raleway"/>
                <a:ea typeface="Raleway"/>
                <a:cs typeface="Raleway"/>
                <a:sym typeface="Raleway"/>
              </a:rPr>
              <a:t>O(log2n) Logaritmik zaman : Büyük problemlerin bölünüp küçültüldüğü algoritmaların karmaşıklığıdır.</a:t>
            </a:r>
            <a:endParaRPr sz="1900">
              <a:solidFill>
                <a:schemeClr val="lt1"/>
              </a:solidFill>
              <a:latin typeface="Raleway"/>
              <a:ea typeface="Raleway"/>
              <a:cs typeface="Raleway"/>
              <a:sym typeface="Raleway"/>
            </a:endParaRPr>
          </a:p>
          <a:p>
            <a:pPr indent="0" lvl="0" marL="0" rtl="0" algn="l">
              <a:lnSpc>
                <a:spcPct val="95000"/>
              </a:lnSpc>
              <a:spcBef>
                <a:spcPts val="1200"/>
              </a:spcBef>
              <a:spcAft>
                <a:spcPts val="0"/>
              </a:spcAft>
              <a:buNone/>
            </a:pPr>
            <a:r>
              <a:rPr lang="tr" sz="1900">
                <a:solidFill>
                  <a:schemeClr val="lt1"/>
                </a:solidFill>
                <a:latin typeface="Raleway"/>
                <a:ea typeface="Raleway"/>
                <a:cs typeface="Raleway"/>
                <a:sym typeface="Raleway"/>
              </a:rPr>
              <a:t>O(n.log2 n) : Genellikle problemin küçük parçalara bölünüp ayrı ayrı çözümlerinin birleştirildiği türde algoritmaların karmaşıklığıdır.  </a:t>
            </a:r>
            <a:endParaRPr sz="1900">
              <a:solidFill>
                <a:schemeClr val="lt1"/>
              </a:solidFill>
              <a:latin typeface="Raleway"/>
              <a:ea typeface="Raleway"/>
              <a:cs typeface="Raleway"/>
              <a:sym typeface="Raleway"/>
            </a:endParaRPr>
          </a:p>
          <a:p>
            <a:pPr indent="0" lvl="0" marL="0" rtl="0" algn="l">
              <a:lnSpc>
                <a:spcPct val="95000"/>
              </a:lnSpc>
              <a:spcBef>
                <a:spcPts val="1200"/>
              </a:spcBef>
              <a:spcAft>
                <a:spcPts val="1200"/>
              </a:spcAft>
              <a:buNone/>
            </a:pPr>
            <a:r>
              <a:rPr lang="tr" sz="1900">
                <a:solidFill>
                  <a:schemeClr val="lt1"/>
                </a:solidFill>
                <a:latin typeface="Raleway"/>
                <a:ea typeface="Raleway"/>
                <a:cs typeface="Raleway"/>
                <a:sym typeface="Raleway"/>
              </a:rPr>
              <a:t>O(n2 ) Karesel zaman : Problemin çözümünde iç içe döngüler kullanılıyor ise bu algoritmaların karmaşıklığı karesel zaman notasyonu ile gösterilir. </a:t>
            </a:r>
            <a:endParaRPr sz="1900">
              <a:solidFill>
                <a:schemeClr val="lt1"/>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107" name="Shape 107"/>
        <p:cNvGrpSpPr/>
        <p:nvPr/>
      </p:nvGrpSpPr>
      <p:grpSpPr>
        <a:xfrm>
          <a:off x="0" y="0"/>
          <a:ext cx="0" cy="0"/>
          <a:chOff x="0" y="0"/>
          <a:chExt cx="0" cy="0"/>
        </a:xfrm>
      </p:grpSpPr>
      <p:sp>
        <p:nvSpPr>
          <p:cNvPr id="108" name="Google Shape;108;p20"/>
          <p:cNvSpPr txBox="1"/>
          <p:nvPr>
            <p:ph type="title"/>
          </p:nvPr>
        </p:nvSpPr>
        <p:spPr>
          <a:xfrm>
            <a:off x="54525" y="134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Zaman Karmaşıklığı Dereceleri</a:t>
            </a:r>
            <a:endParaRPr b="1">
              <a:solidFill>
                <a:schemeClr val="lt1"/>
              </a:solidFill>
              <a:latin typeface="Raleway"/>
              <a:ea typeface="Raleway"/>
              <a:cs typeface="Raleway"/>
              <a:sym typeface="Raleway"/>
            </a:endParaRPr>
          </a:p>
        </p:txBody>
      </p:sp>
      <p:pic>
        <p:nvPicPr>
          <p:cNvPr id="109" name="Google Shape;109;p20"/>
          <p:cNvPicPr preferRelativeResize="0"/>
          <p:nvPr/>
        </p:nvPicPr>
        <p:blipFill>
          <a:blip r:embed="rId3">
            <a:alphaModFix/>
          </a:blip>
          <a:stretch>
            <a:fillRect/>
          </a:stretch>
        </p:blipFill>
        <p:spPr>
          <a:xfrm>
            <a:off x="1420106" y="814125"/>
            <a:ext cx="6196584" cy="3991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6B8AD">
            <a:alpha val="81910"/>
          </a:srgbClr>
        </a:solidFill>
      </p:bgPr>
    </p:bg>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
                <a:solidFill>
                  <a:schemeClr val="lt1"/>
                </a:solidFill>
                <a:latin typeface="Raleway"/>
                <a:ea typeface="Raleway"/>
                <a:cs typeface="Raleway"/>
                <a:sym typeface="Raleway"/>
              </a:rPr>
              <a:t>Zaman Karmaşıklığı Kuralları</a:t>
            </a:r>
            <a:endParaRPr b="1">
              <a:solidFill>
                <a:schemeClr val="lt1"/>
              </a:solidFill>
              <a:latin typeface="Raleway"/>
              <a:ea typeface="Raleway"/>
              <a:cs typeface="Raleway"/>
              <a:sym typeface="Raleway"/>
            </a:endParaRPr>
          </a:p>
        </p:txBody>
      </p:sp>
      <p:sp>
        <p:nvSpPr>
          <p:cNvPr id="115" name="Google Shape;115;p21"/>
          <p:cNvSpPr txBox="1"/>
          <p:nvPr>
            <p:ph idx="1" type="body"/>
          </p:nvPr>
        </p:nvSpPr>
        <p:spPr>
          <a:xfrm>
            <a:off x="311700" y="1152475"/>
            <a:ext cx="8520600" cy="3840900"/>
          </a:xfrm>
          <a:prstGeom prst="rect">
            <a:avLst/>
          </a:prstGeom>
        </p:spPr>
        <p:txBody>
          <a:bodyPr anchorCtr="0" anchor="t" bIns="91425" lIns="91425" spcFirstLastPara="1" rIns="91425" wrap="square" tIns="91425">
            <a:normAutofit fontScale="25000"/>
          </a:bodyPr>
          <a:lstStyle/>
          <a:p>
            <a:pPr indent="0" lvl="0" marL="0" rtl="0" algn="l">
              <a:spcBef>
                <a:spcPts val="0"/>
              </a:spcBef>
              <a:spcAft>
                <a:spcPts val="0"/>
              </a:spcAft>
              <a:buNone/>
            </a:pPr>
            <a:r>
              <a:rPr lang="tr" sz="5500">
                <a:solidFill>
                  <a:schemeClr val="lt1"/>
                </a:solidFill>
                <a:latin typeface="Raleway"/>
                <a:ea typeface="Raleway"/>
                <a:cs typeface="Raleway"/>
                <a:sym typeface="Raleway"/>
              </a:rPr>
              <a:t>1. Dizinin boyutuyla ilişkisi olmayan komutlar O(1) zamanı alınır. </a:t>
            </a:r>
            <a:endParaRPr sz="5500">
              <a:solidFill>
                <a:schemeClr val="lt1"/>
              </a:solidFill>
              <a:latin typeface="Raleway"/>
              <a:ea typeface="Raleway"/>
              <a:cs typeface="Raleway"/>
              <a:sym typeface="Raleway"/>
            </a:endParaRPr>
          </a:p>
          <a:p>
            <a:pPr indent="0" lvl="0" marL="0" rtl="0" algn="l">
              <a:spcBef>
                <a:spcPts val="1200"/>
              </a:spcBef>
              <a:spcAft>
                <a:spcPts val="0"/>
              </a:spcAft>
              <a:buNone/>
            </a:pPr>
            <a:r>
              <a:rPr lang="tr" sz="5500">
                <a:solidFill>
                  <a:schemeClr val="lt1"/>
                </a:solidFill>
                <a:latin typeface="Raleway"/>
                <a:ea typeface="Raleway"/>
                <a:cs typeface="Raleway"/>
                <a:sym typeface="Raleway"/>
              </a:rPr>
              <a:t>2. Döngüler O(n) zamanı alınır.(n dizi boyutu)</a:t>
            </a:r>
            <a:endParaRPr sz="5500">
              <a:solidFill>
                <a:schemeClr val="lt1"/>
              </a:solidFill>
              <a:latin typeface="Raleway"/>
              <a:ea typeface="Raleway"/>
              <a:cs typeface="Raleway"/>
              <a:sym typeface="Raleway"/>
            </a:endParaRPr>
          </a:p>
          <a:p>
            <a:pPr indent="0" lvl="0" marL="0" rtl="0" algn="l">
              <a:spcBef>
                <a:spcPts val="1200"/>
              </a:spcBef>
              <a:spcAft>
                <a:spcPts val="0"/>
              </a:spcAft>
              <a:buNone/>
            </a:pPr>
            <a:r>
              <a:rPr lang="tr" sz="5500">
                <a:solidFill>
                  <a:schemeClr val="lt1"/>
                </a:solidFill>
                <a:latin typeface="Raleway"/>
                <a:ea typeface="Raleway"/>
                <a:cs typeface="Raleway"/>
                <a:sym typeface="Raleway"/>
              </a:rPr>
              <a:t> 3. İç içe döngüler zaman karmaşıklıklarının çarpılması şeklinde hesaplanır.</a:t>
            </a:r>
            <a:endParaRPr sz="5500">
              <a:solidFill>
                <a:schemeClr val="lt1"/>
              </a:solidFill>
              <a:latin typeface="Raleway"/>
              <a:ea typeface="Raleway"/>
              <a:cs typeface="Raleway"/>
              <a:sym typeface="Raleway"/>
            </a:endParaRPr>
          </a:p>
          <a:p>
            <a:pPr indent="0" lvl="0" marL="0" rtl="0" algn="l">
              <a:spcBef>
                <a:spcPts val="1200"/>
              </a:spcBef>
              <a:spcAft>
                <a:spcPts val="0"/>
              </a:spcAft>
              <a:buNone/>
            </a:pPr>
            <a:r>
              <a:rPr lang="tr" sz="5500">
                <a:solidFill>
                  <a:schemeClr val="lt1"/>
                </a:solidFill>
                <a:latin typeface="Raleway"/>
                <a:ea typeface="Raleway"/>
                <a:cs typeface="Raleway"/>
                <a:sym typeface="Raleway"/>
              </a:rPr>
              <a:t> 4. Birinci döngü n ikinci döngü n kere dönüyor ise zaman karmaşıklığı O(n2 ) zamanı alınır. </a:t>
            </a:r>
            <a:endParaRPr sz="5500">
              <a:solidFill>
                <a:schemeClr val="lt1"/>
              </a:solidFill>
              <a:latin typeface="Raleway"/>
              <a:ea typeface="Raleway"/>
              <a:cs typeface="Raleway"/>
              <a:sym typeface="Raleway"/>
            </a:endParaRPr>
          </a:p>
          <a:p>
            <a:pPr indent="0" lvl="0" marL="0" rtl="0" algn="l">
              <a:spcBef>
                <a:spcPts val="1200"/>
              </a:spcBef>
              <a:spcAft>
                <a:spcPts val="0"/>
              </a:spcAft>
              <a:buNone/>
            </a:pPr>
            <a:r>
              <a:rPr lang="tr" sz="5500">
                <a:solidFill>
                  <a:schemeClr val="lt1"/>
                </a:solidFill>
                <a:latin typeface="Raleway"/>
                <a:ea typeface="Raleway"/>
                <a:cs typeface="Raleway"/>
                <a:sym typeface="Raleway"/>
              </a:rPr>
              <a:t>5. Art arda döngüler zaman karmaşıklıklarının toplanması şeklinde hesaplanır.</a:t>
            </a:r>
            <a:endParaRPr sz="5500">
              <a:solidFill>
                <a:schemeClr val="lt1"/>
              </a:solidFill>
              <a:latin typeface="Raleway"/>
              <a:ea typeface="Raleway"/>
              <a:cs typeface="Raleway"/>
              <a:sym typeface="Raleway"/>
            </a:endParaRPr>
          </a:p>
          <a:p>
            <a:pPr indent="0" lvl="0" marL="0" rtl="0" algn="l">
              <a:spcBef>
                <a:spcPts val="1200"/>
              </a:spcBef>
              <a:spcAft>
                <a:spcPts val="0"/>
              </a:spcAft>
              <a:buNone/>
            </a:pPr>
            <a:r>
              <a:rPr lang="tr" sz="5500">
                <a:solidFill>
                  <a:schemeClr val="lt1"/>
                </a:solidFill>
                <a:latin typeface="Raleway"/>
                <a:ea typeface="Raleway"/>
                <a:cs typeface="Raleway"/>
                <a:sym typeface="Raleway"/>
              </a:rPr>
              <a:t>6. If-then-else gibi şartlı yapılarda iki koşuldan zaman karmaşıklığı yüksek olan alınır. </a:t>
            </a:r>
            <a:endParaRPr sz="5500">
              <a:solidFill>
                <a:schemeClr val="lt1"/>
              </a:solidFill>
              <a:latin typeface="Raleway"/>
              <a:ea typeface="Raleway"/>
              <a:cs typeface="Raleway"/>
              <a:sym typeface="Raleway"/>
            </a:endParaRPr>
          </a:p>
          <a:p>
            <a:pPr indent="0" lvl="0" marL="0" rtl="0" algn="l">
              <a:spcBef>
                <a:spcPts val="1200"/>
              </a:spcBef>
              <a:spcAft>
                <a:spcPts val="0"/>
              </a:spcAft>
              <a:buNone/>
            </a:pPr>
            <a:r>
              <a:rPr lang="tr" sz="5500">
                <a:solidFill>
                  <a:schemeClr val="lt1"/>
                </a:solidFill>
                <a:latin typeface="Raleway"/>
                <a:ea typeface="Raleway"/>
                <a:cs typeface="Raleway"/>
                <a:sym typeface="Raleway"/>
              </a:rPr>
              <a:t>7. Her bir icra, problemi, dizi boyutunun yarısı şeklinde ikiye bölüyorsa, zaman karmaşıklığı O(log2 n) zamanı alınır. </a:t>
            </a:r>
            <a:endParaRPr sz="5500">
              <a:solidFill>
                <a:schemeClr val="lt1"/>
              </a:solidFill>
              <a:latin typeface="Raleway"/>
              <a:ea typeface="Raleway"/>
              <a:cs typeface="Raleway"/>
              <a:sym typeface="Raleway"/>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